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46_C6E82545.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6" r:id="rId6"/>
  </p:sldMasterIdLst>
  <p:notesMasterIdLst>
    <p:notesMasterId r:id="rId53"/>
  </p:notesMasterIdLst>
  <p:sldIdLst>
    <p:sldId id="256" r:id="rId7"/>
    <p:sldId id="272" r:id="rId8"/>
    <p:sldId id="1670" r:id="rId9"/>
    <p:sldId id="2147469446" r:id="rId10"/>
    <p:sldId id="2147469434" r:id="rId11"/>
    <p:sldId id="2147469433" r:id="rId12"/>
    <p:sldId id="2147469436" r:id="rId13"/>
    <p:sldId id="2147469424" r:id="rId14"/>
    <p:sldId id="2147469448" r:id="rId15"/>
    <p:sldId id="265" r:id="rId16"/>
    <p:sldId id="2147469425" r:id="rId17"/>
    <p:sldId id="266" r:id="rId18"/>
    <p:sldId id="2147469447" r:id="rId19"/>
    <p:sldId id="267" r:id="rId20"/>
    <p:sldId id="2134804626" r:id="rId21"/>
    <p:sldId id="2147469419" r:id="rId22"/>
    <p:sldId id="2147469428" r:id="rId23"/>
    <p:sldId id="2147469423" r:id="rId24"/>
    <p:sldId id="574" r:id="rId25"/>
    <p:sldId id="537" r:id="rId26"/>
    <p:sldId id="538" r:id="rId27"/>
    <p:sldId id="430" r:id="rId28"/>
    <p:sldId id="319" r:id="rId29"/>
    <p:sldId id="2147469437" r:id="rId30"/>
    <p:sldId id="2147469439" r:id="rId31"/>
    <p:sldId id="2147469440" r:id="rId32"/>
    <p:sldId id="2147469441" r:id="rId33"/>
    <p:sldId id="434" r:id="rId34"/>
    <p:sldId id="582" r:id="rId35"/>
    <p:sldId id="579" r:id="rId36"/>
    <p:sldId id="457" r:id="rId37"/>
    <p:sldId id="581" r:id="rId38"/>
    <p:sldId id="424" r:id="rId39"/>
    <p:sldId id="1672" r:id="rId40"/>
    <p:sldId id="2147469445" r:id="rId41"/>
    <p:sldId id="2147469429" r:id="rId42"/>
    <p:sldId id="2147469443" r:id="rId43"/>
    <p:sldId id="1666" r:id="rId44"/>
    <p:sldId id="2147469444" r:id="rId45"/>
    <p:sldId id="1667" r:id="rId46"/>
    <p:sldId id="2147469442" r:id="rId47"/>
    <p:sldId id="1668" r:id="rId48"/>
    <p:sldId id="1658" r:id="rId49"/>
    <p:sldId id="1671" r:id="rId50"/>
    <p:sldId id="270" r:id="rId51"/>
    <p:sldId id="26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02463-E271-B9F0-D178-71F4E9FB7955}" name="Sheryl Hurt" initials="SH" userId="S::shurt@afmc.org::f9a3308d-89c1-47c2-867c-b64f31d59eb5" providerId="AD"/>
  <p188:author id="{DA761EA3-E78E-C777-6B64-1948923E041C}" name="Tabitha Kinggard" initials="TK" userId="S::tkinggard@afmc.org::613a4668-245a-48af-8f2a-844e7ec4df4f" providerId="AD"/>
  <p188:author id="{B4991EBB-EB5A-1BA4-C476-4AF6C3B8621E}" name="NELL SMITH" initials="NS" userId="S::Nell.M.Smith@dhs.arkansas.gov::de1b58f5-c408-4ac1-8af3-3ba96584be31" providerId="AD"/>
  <p188:author id="{0C625FBE-D086-AB23-5415-36F89A43996A}" name="Alex Joseph" initials="AJ" userId="S::ajoseph@afmc.org::c834b367-2051-455a-995c-3dbfa47d82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42"/>
    <p:restoredTop sz="87129" autoAdjust="0"/>
  </p:normalViewPr>
  <p:slideViewPr>
    <p:cSldViewPr snapToGrid="0">
      <p:cViewPr varScale="1">
        <p:scale>
          <a:sx n="96" d="100"/>
          <a:sy n="96" d="100"/>
        </p:scale>
        <p:origin x="1674" y="90"/>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omments/modernComment_246_C6E82545.xml><?xml version="1.0" encoding="utf-8"?>
<p188:cmLst xmlns:a="http://schemas.openxmlformats.org/drawingml/2006/main" xmlns:r="http://schemas.openxmlformats.org/officeDocument/2006/relationships" xmlns:p188="http://schemas.microsoft.com/office/powerpoint/2018/8/main">
  <p188:cm id="{5E520173-63B6-406B-94BF-EB4ACCDCAB4A}" authorId="{B4991EBB-EB5A-1BA4-C476-4AF6C3B8621E}" created="2024-10-04T18:47:39.656">
    <ac:txMkLst xmlns:ac="http://schemas.microsoft.com/office/drawing/2013/main/command">
      <pc:docMk xmlns:pc="http://schemas.microsoft.com/office/powerpoint/2013/main/command"/>
      <pc:sldMk xmlns:pc="http://schemas.microsoft.com/office/powerpoint/2013/main/command" cId="3337102661" sldId="582"/>
      <ac:spMk id="2" creationId="{0196603F-F313-F9D8-A6BA-E5B9A48E392D}"/>
      <ac:txMk cp="0" len="22">
        <ac:context len="24" hash="3778762874"/>
      </ac:txMk>
    </ac:txMkLst>
    <p188:pos x="7825400" y="270503"/>
    <p188:txBody>
      <a:bodyPr/>
      <a:lstStyle/>
      <a:p>
        <a:r>
          <a:rPr lang="en-US"/>
          <a:t>Is this for submitting claims via clearinghouse?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A95CE-18A0-49C8-89BD-8E97C3F0EFCE}"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F3306EA9-03C1-437F-913B-22BBAEDEB5C7}">
      <dgm:prSet/>
      <dgm:spPr>
        <a:solidFill>
          <a:srgbClr val="0055B7"/>
        </a:solidFill>
      </dgm:spPr>
      <dgm:t>
        <a:bodyPr/>
        <a:lstStyle/>
        <a:p>
          <a:r>
            <a:rPr lang="en-US"/>
            <a:t>Online provider enrollment application</a:t>
          </a:r>
        </a:p>
      </dgm:t>
    </dgm:pt>
    <dgm:pt modelId="{DF62303C-A1FA-4104-ACFD-A132D330BFD6}" type="parTrans" cxnId="{7218F594-9AEB-41B7-8D03-0FB11D6E9005}">
      <dgm:prSet/>
      <dgm:spPr/>
      <dgm:t>
        <a:bodyPr/>
        <a:lstStyle/>
        <a:p>
          <a:endParaRPr lang="en-US"/>
        </a:p>
      </dgm:t>
    </dgm:pt>
    <dgm:pt modelId="{D66725D2-7BAB-4039-AABC-2461CE557FDA}" type="sibTrans" cxnId="{7218F594-9AEB-41B7-8D03-0FB11D6E9005}">
      <dgm:prSet/>
      <dgm:spPr/>
      <dgm:t>
        <a:bodyPr/>
        <a:lstStyle/>
        <a:p>
          <a:endParaRPr lang="en-US"/>
        </a:p>
      </dgm:t>
    </dgm:pt>
    <dgm:pt modelId="{64B5519B-5A97-4BE8-A8FE-D9F13308CE3F}">
      <dgm:prSet/>
      <dgm:spPr>
        <a:solidFill>
          <a:srgbClr val="0055B7"/>
        </a:solidFill>
      </dgm:spPr>
      <dgm:t>
        <a:bodyPr/>
        <a:lstStyle/>
        <a:p>
          <a:r>
            <a:rPr lang="en-US"/>
            <a:t>Eligibility verification </a:t>
          </a:r>
        </a:p>
      </dgm:t>
    </dgm:pt>
    <dgm:pt modelId="{505F9D4C-0048-4E27-A721-27598CF1A422}" type="parTrans" cxnId="{2430FF5F-09B8-4602-9918-5E9489EF6000}">
      <dgm:prSet/>
      <dgm:spPr/>
      <dgm:t>
        <a:bodyPr/>
        <a:lstStyle/>
        <a:p>
          <a:endParaRPr lang="en-US"/>
        </a:p>
      </dgm:t>
    </dgm:pt>
    <dgm:pt modelId="{D60D226E-BE8C-4098-A26D-7A1FBCE61AB3}" type="sibTrans" cxnId="{2430FF5F-09B8-4602-9918-5E9489EF6000}">
      <dgm:prSet/>
      <dgm:spPr/>
      <dgm:t>
        <a:bodyPr/>
        <a:lstStyle/>
        <a:p>
          <a:endParaRPr lang="en-US"/>
        </a:p>
      </dgm:t>
    </dgm:pt>
    <dgm:pt modelId="{C702A288-78AD-4EC8-91EC-32DC6C67A9FF}">
      <dgm:prSet/>
      <dgm:spPr>
        <a:solidFill>
          <a:srgbClr val="0055B7"/>
        </a:solidFill>
      </dgm:spPr>
      <dgm:t>
        <a:bodyPr/>
        <a:lstStyle/>
        <a:p>
          <a:r>
            <a:rPr lang="en-US"/>
            <a:t>Submit all claim types (professional, institutional, dental, crossover, and third-party)</a:t>
          </a:r>
        </a:p>
      </dgm:t>
    </dgm:pt>
    <dgm:pt modelId="{4556C763-2CE3-4CAB-B0C6-743C92EC1158}" type="parTrans" cxnId="{BD89B669-0E61-4E55-B75E-1DB97499FC29}">
      <dgm:prSet/>
      <dgm:spPr/>
      <dgm:t>
        <a:bodyPr/>
        <a:lstStyle/>
        <a:p>
          <a:endParaRPr lang="en-US"/>
        </a:p>
      </dgm:t>
    </dgm:pt>
    <dgm:pt modelId="{BF497837-4FD5-46AC-9D44-51E1C2C22366}" type="sibTrans" cxnId="{BD89B669-0E61-4E55-B75E-1DB97499FC29}">
      <dgm:prSet/>
      <dgm:spPr/>
      <dgm:t>
        <a:bodyPr/>
        <a:lstStyle/>
        <a:p>
          <a:endParaRPr lang="en-US"/>
        </a:p>
      </dgm:t>
    </dgm:pt>
    <dgm:pt modelId="{83D2EA35-08E1-4BCC-A586-48B5616FC0DC}">
      <dgm:prSet/>
      <dgm:spPr>
        <a:solidFill>
          <a:srgbClr val="0055B7"/>
        </a:solidFill>
      </dgm:spPr>
      <dgm:t>
        <a:bodyPr/>
        <a:lstStyle/>
        <a:p>
          <a:r>
            <a:rPr lang="en-US"/>
            <a:t>Ability to edit (adjust), void, and copy claims</a:t>
          </a:r>
        </a:p>
      </dgm:t>
    </dgm:pt>
    <dgm:pt modelId="{1E0F6609-C0CA-4208-9431-B8F9C168402A}" type="parTrans" cxnId="{A52F1619-11DF-458C-B9EB-170FEF18FF4E}">
      <dgm:prSet/>
      <dgm:spPr/>
      <dgm:t>
        <a:bodyPr/>
        <a:lstStyle/>
        <a:p>
          <a:endParaRPr lang="en-US"/>
        </a:p>
      </dgm:t>
    </dgm:pt>
    <dgm:pt modelId="{FF982B9E-9787-467B-8503-189953BEC246}" type="sibTrans" cxnId="{A52F1619-11DF-458C-B9EB-170FEF18FF4E}">
      <dgm:prSet/>
      <dgm:spPr/>
      <dgm:t>
        <a:bodyPr/>
        <a:lstStyle/>
        <a:p>
          <a:endParaRPr lang="en-US"/>
        </a:p>
      </dgm:t>
    </dgm:pt>
    <dgm:pt modelId="{44D1A9FA-1DEC-4547-B105-2C711623E2AA}">
      <dgm:prSet/>
      <dgm:spPr>
        <a:solidFill>
          <a:srgbClr val="0055B7"/>
        </a:solidFill>
      </dgm:spPr>
      <dgm:t>
        <a:bodyPr/>
        <a:lstStyle/>
        <a:p>
          <a:r>
            <a:rPr lang="en-US"/>
            <a:t>View status of claims</a:t>
          </a:r>
        </a:p>
      </dgm:t>
    </dgm:pt>
    <dgm:pt modelId="{16C7AD20-EDB2-47A9-B4FB-4431643F9FEB}" type="parTrans" cxnId="{5EB970FE-1BF1-400E-A8BB-6B4784CAA7C7}">
      <dgm:prSet/>
      <dgm:spPr/>
      <dgm:t>
        <a:bodyPr/>
        <a:lstStyle/>
        <a:p>
          <a:endParaRPr lang="en-US"/>
        </a:p>
      </dgm:t>
    </dgm:pt>
    <dgm:pt modelId="{EE82F8D2-78CB-459D-9AF6-11ADD3BDB1C2}" type="sibTrans" cxnId="{5EB970FE-1BF1-400E-A8BB-6B4784CAA7C7}">
      <dgm:prSet/>
      <dgm:spPr/>
      <dgm:t>
        <a:bodyPr/>
        <a:lstStyle/>
        <a:p>
          <a:endParaRPr lang="en-US"/>
        </a:p>
      </dgm:t>
    </dgm:pt>
    <dgm:pt modelId="{D0C551F3-CE98-4306-AA47-3C9AD0FC4583}">
      <dgm:prSet/>
      <dgm:spPr>
        <a:solidFill>
          <a:srgbClr val="0055B7"/>
        </a:solidFill>
      </dgm:spPr>
      <dgm:t>
        <a:bodyPr/>
        <a:lstStyle/>
        <a:p>
          <a:r>
            <a:rPr lang="en-US" dirty="0"/>
            <a:t>Attachments for claims </a:t>
          </a:r>
        </a:p>
      </dgm:t>
    </dgm:pt>
    <dgm:pt modelId="{243CE6E2-791E-4959-B8F6-669196EDCF7C}" type="parTrans" cxnId="{91BF46BA-2828-48ED-901D-110EEF892E42}">
      <dgm:prSet/>
      <dgm:spPr/>
      <dgm:t>
        <a:bodyPr/>
        <a:lstStyle/>
        <a:p>
          <a:endParaRPr lang="en-US"/>
        </a:p>
      </dgm:t>
    </dgm:pt>
    <dgm:pt modelId="{7D9EAF32-114D-4815-AC5C-751E9A000B6F}" type="sibTrans" cxnId="{91BF46BA-2828-48ED-901D-110EEF892E42}">
      <dgm:prSet/>
      <dgm:spPr/>
      <dgm:t>
        <a:bodyPr/>
        <a:lstStyle/>
        <a:p>
          <a:endParaRPr lang="en-US"/>
        </a:p>
      </dgm:t>
    </dgm:pt>
    <dgm:pt modelId="{BC327C3E-1C0A-4887-9EA3-6723305CEEC0}">
      <dgm:prSet/>
      <dgm:spPr>
        <a:solidFill>
          <a:srgbClr val="0055B7"/>
        </a:solidFill>
      </dgm:spPr>
      <dgm:t>
        <a:bodyPr/>
        <a:lstStyle/>
        <a:p>
          <a:r>
            <a:rPr lang="en-US"/>
            <a:t>Real-time claims processing</a:t>
          </a:r>
        </a:p>
      </dgm:t>
    </dgm:pt>
    <dgm:pt modelId="{A7C0A66A-11EC-4F19-A97B-89DE85AE45E0}" type="parTrans" cxnId="{5E011B14-53B4-4A73-BE4A-46B45AF0E3B8}">
      <dgm:prSet/>
      <dgm:spPr/>
      <dgm:t>
        <a:bodyPr/>
        <a:lstStyle/>
        <a:p>
          <a:endParaRPr lang="en-US"/>
        </a:p>
      </dgm:t>
    </dgm:pt>
    <dgm:pt modelId="{003C609E-E5CE-4B0F-915D-84742A0653CD}" type="sibTrans" cxnId="{5E011B14-53B4-4A73-BE4A-46B45AF0E3B8}">
      <dgm:prSet/>
      <dgm:spPr/>
      <dgm:t>
        <a:bodyPr/>
        <a:lstStyle/>
        <a:p>
          <a:endParaRPr lang="en-US"/>
        </a:p>
      </dgm:t>
    </dgm:pt>
    <dgm:pt modelId="{07D4101D-02A5-4C53-9478-21A6B93AD0CE}">
      <dgm:prSet/>
      <dgm:spPr>
        <a:solidFill>
          <a:srgbClr val="0055B7"/>
        </a:solidFill>
      </dgm:spPr>
      <dgm:t>
        <a:bodyPr/>
        <a:lstStyle/>
        <a:p>
          <a:r>
            <a:rPr lang="en-US"/>
            <a:t>Remittance advice held up to </a:t>
          </a:r>
          <a:br>
            <a:rPr lang="en-US"/>
          </a:br>
          <a:r>
            <a:rPr lang="en-US"/>
            <a:t>seven years</a:t>
          </a:r>
        </a:p>
      </dgm:t>
    </dgm:pt>
    <dgm:pt modelId="{5233814D-E59C-47B9-81BD-41AF9B5DD078}" type="parTrans" cxnId="{03AE06B5-D56C-442A-A9D3-3C2BDAA81730}">
      <dgm:prSet/>
      <dgm:spPr/>
      <dgm:t>
        <a:bodyPr/>
        <a:lstStyle/>
        <a:p>
          <a:endParaRPr lang="en-US"/>
        </a:p>
      </dgm:t>
    </dgm:pt>
    <dgm:pt modelId="{143CBDBE-B0CD-4C0C-BD9B-980A64F7E1F7}" type="sibTrans" cxnId="{03AE06B5-D56C-442A-A9D3-3C2BDAA81730}">
      <dgm:prSet/>
      <dgm:spPr/>
      <dgm:t>
        <a:bodyPr/>
        <a:lstStyle/>
        <a:p>
          <a:endParaRPr lang="en-US"/>
        </a:p>
      </dgm:t>
    </dgm:pt>
    <dgm:pt modelId="{B669C669-B883-49A1-8430-E6BCA22FBAC2}">
      <dgm:prSet/>
      <dgm:spPr>
        <a:solidFill>
          <a:srgbClr val="0055B7"/>
        </a:solidFill>
      </dgm:spPr>
      <dgm:t>
        <a:bodyPr/>
        <a:lstStyle/>
        <a:p>
          <a:r>
            <a:rPr lang="en-US"/>
            <a:t>Secure correspondence</a:t>
          </a:r>
        </a:p>
      </dgm:t>
    </dgm:pt>
    <dgm:pt modelId="{340B81F1-381B-4C85-A9D1-D0279D4299E8}" type="parTrans" cxnId="{109BD800-60C5-459B-9E8D-FAFF49F98C0E}">
      <dgm:prSet/>
      <dgm:spPr/>
      <dgm:t>
        <a:bodyPr/>
        <a:lstStyle/>
        <a:p>
          <a:endParaRPr lang="en-US"/>
        </a:p>
      </dgm:t>
    </dgm:pt>
    <dgm:pt modelId="{AEC82B51-CACE-4629-8928-2EAA4E6A9833}" type="sibTrans" cxnId="{109BD800-60C5-459B-9E8D-FAFF49F98C0E}">
      <dgm:prSet/>
      <dgm:spPr/>
      <dgm:t>
        <a:bodyPr/>
        <a:lstStyle/>
        <a:p>
          <a:endParaRPr lang="en-US"/>
        </a:p>
      </dgm:t>
    </dgm:pt>
    <dgm:pt modelId="{E94D0FA5-3682-46E1-BEFF-3312C7BE770B}" type="pres">
      <dgm:prSet presAssocID="{F64A95CE-18A0-49C8-89BD-8E97C3F0EFCE}" presName="diagram" presStyleCnt="0">
        <dgm:presLayoutVars>
          <dgm:dir/>
          <dgm:resizeHandles val="exact"/>
        </dgm:presLayoutVars>
      </dgm:prSet>
      <dgm:spPr/>
    </dgm:pt>
    <dgm:pt modelId="{3A2462F5-3218-4A77-958C-806301AC2E18}" type="pres">
      <dgm:prSet presAssocID="{F3306EA9-03C1-437F-913B-22BBAEDEB5C7}" presName="node" presStyleLbl="node1" presStyleIdx="0" presStyleCnt="9">
        <dgm:presLayoutVars>
          <dgm:bulletEnabled val="1"/>
        </dgm:presLayoutVars>
      </dgm:prSet>
      <dgm:spPr/>
    </dgm:pt>
    <dgm:pt modelId="{9E951DB0-E621-466D-AC45-5B52DC8EF2B8}" type="pres">
      <dgm:prSet presAssocID="{D66725D2-7BAB-4039-AABC-2461CE557FDA}" presName="sibTrans" presStyleCnt="0"/>
      <dgm:spPr/>
    </dgm:pt>
    <dgm:pt modelId="{EBC9376F-159F-4EC1-9520-49EA0E9C3C5F}" type="pres">
      <dgm:prSet presAssocID="{64B5519B-5A97-4BE8-A8FE-D9F13308CE3F}" presName="node" presStyleLbl="node1" presStyleIdx="1" presStyleCnt="9">
        <dgm:presLayoutVars>
          <dgm:bulletEnabled val="1"/>
        </dgm:presLayoutVars>
      </dgm:prSet>
      <dgm:spPr/>
    </dgm:pt>
    <dgm:pt modelId="{57E50B6F-B174-48A3-9F42-7660DDE6855F}" type="pres">
      <dgm:prSet presAssocID="{D60D226E-BE8C-4098-A26D-7A1FBCE61AB3}" presName="sibTrans" presStyleCnt="0"/>
      <dgm:spPr/>
    </dgm:pt>
    <dgm:pt modelId="{2F3B4CCD-D317-476F-81A5-88B087CAAFE9}" type="pres">
      <dgm:prSet presAssocID="{C702A288-78AD-4EC8-91EC-32DC6C67A9FF}" presName="node" presStyleLbl="node1" presStyleIdx="2" presStyleCnt="9">
        <dgm:presLayoutVars>
          <dgm:bulletEnabled val="1"/>
        </dgm:presLayoutVars>
      </dgm:prSet>
      <dgm:spPr/>
    </dgm:pt>
    <dgm:pt modelId="{5C0E9737-1A96-4BBE-A211-06A1667C1017}" type="pres">
      <dgm:prSet presAssocID="{BF497837-4FD5-46AC-9D44-51E1C2C22366}" presName="sibTrans" presStyleCnt="0"/>
      <dgm:spPr/>
    </dgm:pt>
    <dgm:pt modelId="{52C8AAB1-39DA-40BE-9CCF-6AB8762A4214}" type="pres">
      <dgm:prSet presAssocID="{83D2EA35-08E1-4BCC-A586-48B5616FC0DC}" presName="node" presStyleLbl="node1" presStyleIdx="3" presStyleCnt="9">
        <dgm:presLayoutVars>
          <dgm:bulletEnabled val="1"/>
        </dgm:presLayoutVars>
      </dgm:prSet>
      <dgm:spPr/>
    </dgm:pt>
    <dgm:pt modelId="{CC8DF491-53B1-4CCE-B0E4-9A78FE6642F2}" type="pres">
      <dgm:prSet presAssocID="{FF982B9E-9787-467B-8503-189953BEC246}" presName="sibTrans" presStyleCnt="0"/>
      <dgm:spPr/>
    </dgm:pt>
    <dgm:pt modelId="{3DA5B15A-1BCF-4711-81BF-13824C0C9BDA}" type="pres">
      <dgm:prSet presAssocID="{44D1A9FA-1DEC-4547-B105-2C711623E2AA}" presName="node" presStyleLbl="node1" presStyleIdx="4" presStyleCnt="9">
        <dgm:presLayoutVars>
          <dgm:bulletEnabled val="1"/>
        </dgm:presLayoutVars>
      </dgm:prSet>
      <dgm:spPr/>
    </dgm:pt>
    <dgm:pt modelId="{B1BF4DF2-E085-42C6-BE89-AC645BB9777F}" type="pres">
      <dgm:prSet presAssocID="{EE82F8D2-78CB-459D-9AF6-11ADD3BDB1C2}" presName="sibTrans" presStyleCnt="0"/>
      <dgm:spPr/>
    </dgm:pt>
    <dgm:pt modelId="{5BB161F9-04D9-4F34-AF36-2066BC6245FD}" type="pres">
      <dgm:prSet presAssocID="{D0C551F3-CE98-4306-AA47-3C9AD0FC4583}" presName="node" presStyleLbl="node1" presStyleIdx="5" presStyleCnt="9">
        <dgm:presLayoutVars>
          <dgm:bulletEnabled val="1"/>
        </dgm:presLayoutVars>
      </dgm:prSet>
      <dgm:spPr/>
    </dgm:pt>
    <dgm:pt modelId="{E2BB3A8B-1FA4-4051-9769-87375493D3D4}" type="pres">
      <dgm:prSet presAssocID="{7D9EAF32-114D-4815-AC5C-751E9A000B6F}" presName="sibTrans" presStyleCnt="0"/>
      <dgm:spPr/>
    </dgm:pt>
    <dgm:pt modelId="{F7D550D4-51F9-42D1-BF71-4D86752315E1}" type="pres">
      <dgm:prSet presAssocID="{BC327C3E-1C0A-4887-9EA3-6723305CEEC0}" presName="node" presStyleLbl="node1" presStyleIdx="6" presStyleCnt="9">
        <dgm:presLayoutVars>
          <dgm:bulletEnabled val="1"/>
        </dgm:presLayoutVars>
      </dgm:prSet>
      <dgm:spPr/>
    </dgm:pt>
    <dgm:pt modelId="{58CB9388-8A99-4BA2-B34F-42E23523D109}" type="pres">
      <dgm:prSet presAssocID="{003C609E-E5CE-4B0F-915D-84742A0653CD}" presName="sibTrans" presStyleCnt="0"/>
      <dgm:spPr/>
    </dgm:pt>
    <dgm:pt modelId="{57392B00-A9D2-4103-80D3-7ACFEA4257E5}" type="pres">
      <dgm:prSet presAssocID="{07D4101D-02A5-4C53-9478-21A6B93AD0CE}" presName="node" presStyleLbl="node1" presStyleIdx="7" presStyleCnt="9">
        <dgm:presLayoutVars>
          <dgm:bulletEnabled val="1"/>
        </dgm:presLayoutVars>
      </dgm:prSet>
      <dgm:spPr/>
    </dgm:pt>
    <dgm:pt modelId="{35CF86BC-089F-4665-93FA-46187DD2C9FA}" type="pres">
      <dgm:prSet presAssocID="{143CBDBE-B0CD-4C0C-BD9B-980A64F7E1F7}" presName="sibTrans" presStyleCnt="0"/>
      <dgm:spPr/>
    </dgm:pt>
    <dgm:pt modelId="{9B303BB7-94D8-46DD-9446-BF8364022B27}" type="pres">
      <dgm:prSet presAssocID="{B669C669-B883-49A1-8430-E6BCA22FBAC2}" presName="node" presStyleLbl="node1" presStyleIdx="8" presStyleCnt="9">
        <dgm:presLayoutVars>
          <dgm:bulletEnabled val="1"/>
        </dgm:presLayoutVars>
      </dgm:prSet>
      <dgm:spPr/>
    </dgm:pt>
  </dgm:ptLst>
  <dgm:cxnLst>
    <dgm:cxn modelId="{109BD800-60C5-459B-9E8D-FAFF49F98C0E}" srcId="{F64A95CE-18A0-49C8-89BD-8E97C3F0EFCE}" destId="{B669C669-B883-49A1-8430-E6BCA22FBAC2}" srcOrd="8" destOrd="0" parTransId="{340B81F1-381B-4C85-A9D1-D0279D4299E8}" sibTransId="{AEC82B51-CACE-4629-8928-2EAA4E6A9833}"/>
    <dgm:cxn modelId="{5E011B14-53B4-4A73-BE4A-46B45AF0E3B8}" srcId="{F64A95CE-18A0-49C8-89BD-8E97C3F0EFCE}" destId="{BC327C3E-1C0A-4887-9EA3-6723305CEEC0}" srcOrd="6" destOrd="0" parTransId="{A7C0A66A-11EC-4F19-A97B-89DE85AE45E0}" sibTransId="{003C609E-E5CE-4B0F-915D-84742A0653CD}"/>
    <dgm:cxn modelId="{80023014-09CF-4231-9BEC-DD9CA709CBF6}" type="presOf" srcId="{C702A288-78AD-4EC8-91EC-32DC6C67A9FF}" destId="{2F3B4CCD-D317-476F-81A5-88B087CAAFE9}" srcOrd="0" destOrd="0" presId="urn:microsoft.com/office/officeart/2005/8/layout/default"/>
    <dgm:cxn modelId="{A52F1619-11DF-458C-B9EB-170FEF18FF4E}" srcId="{F64A95CE-18A0-49C8-89BD-8E97C3F0EFCE}" destId="{83D2EA35-08E1-4BCC-A586-48B5616FC0DC}" srcOrd="3" destOrd="0" parTransId="{1E0F6609-C0CA-4208-9431-B8F9C168402A}" sibTransId="{FF982B9E-9787-467B-8503-189953BEC246}"/>
    <dgm:cxn modelId="{1177621A-5776-4007-BF7A-6D54B7EE021B}" type="presOf" srcId="{F3306EA9-03C1-437F-913B-22BBAEDEB5C7}" destId="{3A2462F5-3218-4A77-958C-806301AC2E18}" srcOrd="0" destOrd="0" presId="urn:microsoft.com/office/officeart/2005/8/layout/default"/>
    <dgm:cxn modelId="{2430FF5F-09B8-4602-9918-5E9489EF6000}" srcId="{F64A95CE-18A0-49C8-89BD-8E97C3F0EFCE}" destId="{64B5519B-5A97-4BE8-A8FE-D9F13308CE3F}" srcOrd="1" destOrd="0" parTransId="{505F9D4C-0048-4E27-A721-27598CF1A422}" sibTransId="{D60D226E-BE8C-4098-A26D-7A1FBCE61AB3}"/>
    <dgm:cxn modelId="{BD89B669-0E61-4E55-B75E-1DB97499FC29}" srcId="{F64A95CE-18A0-49C8-89BD-8E97C3F0EFCE}" destId="{C702A288-78AD-4EC8-91EC-32DC6C67A9FF}" srcOrd="2" destOrd="0" parTransId="{4556C763-2CE3-4CAB-B0C6-743C92EC1158}" sibTransId="{BF497837-4FD5-46AC-9D44-51E1C2C22366}"/>
    <dgm:cxn modelId="{7218F594-9AEB-41B7-8D03-0FB11D6E9005}" srcId="{F64A95CE-18A0-49C8-89BD-8E97C3F0EFCE}" destId="{F3306EA9-03C1-437F-913B-22BBAEDEB5C7}" srcOrd="0" destOrd="0" parTransId="{DF62303C-A1FA-4104-ACFD-A132D330BFD6}" sibTransId="{D66725D2-7BAB-4039-AABC-2461CE557FDA}"/>
    <dgm:cxn modelId="{50EBBE97-9974-425B-88ED-F53C65AAFA96}" type="presOf" srcId="{D0C551F3-CE98-4306-AA47-3C9AD0FC4583}" destId="{5BB161F9-04D9-4F34-AF36-2066BC6245FD}" srcOrd="0" destOrd="0" presId="urn:microsoft.com/office/officeart/2005/8/layout/default"/>
    <dgm:cxn modelId="{4C492AA2-F93B-4DCF-80C3-492F4E1BF9D7}" type="presOf" srcId="{07D4101D-02A5-4C53-9478-21A6B93AD0CE}" destId="{57392B00-A9D2-4103-80D3-7ACFEA4257E5}" srcOrd="0" destOrd="0" presId="urn:microsoft.com/office/officeart/2005/8/layout/default"/>
    <dgm:cxn modelId="{CCB5A4B0-F490-4A6E-8300-9F96E872CB11}" type="presOf" srcId="{F64A95CE-18A0-49C8-89BD-8E97C3F0EFCE}" destId="{E94D0FA5-3682-46E1-BEFF-3312C7BE770B}" srcOrd="0" destOrd="0" presId="urn:microsoft.com/office/officeart/2005/8/layout/default"/>
    <dgm:cxn modelId="{7938DBB0-2358-49C3-80A8-824457249473}" type="presOf" srcId="{B669C669-B883-49A1-8430-E6BCA22FBAC2}" destId="{9B303BB7-94D8-46DD-9446-BF8364022B27}" srcOrd="0" destOrd="0" presId="urn:microsoft.com/office/officeart/2005/8/layout/default"/>
    <dgm:cxn modelId="{03AE06B5-D56C-442A-A9D3-3C2BDAA81730}" srcId="{F64A95CE-18A0-49C8-89BD-8E97C3F0EFCE}" destId="{07D4101D-02A5-4C53-9478-21A6B93AD0CE}" srcOrd="7" destOrd="0" parTransId="{5233814D-E59C-47B9-81BD-41AF9B5DD078}" sibTransId="{143CBDBE-B0CD-4C0C-BD9B-980A64F7E1F7}"/>
    <dgm:cxn modelId="{91BF46BA-2828-48ED-901D-110EEF892E42}" srcId="{F64A95CE-18A0-49C8-89BD-8E97C3F0EFCE}" destId="{D0C551F3-CE98-4306-AA47-3C9AD0FC4583}" srcOrd="5" destOrd="0" parTransId="{243CE6E2-791E-4959-B8F6-669196EDCF7C}" sibTransId="{7D9EAF32-114D-4815-AC5C-751E9A000B6F}"/>
    <dgm:cxn modelId="{361A0EBE-F48A-4995-BB47-5ED9D19B0B32}" type="presOf" srcId="{64B5519B-5A97-4BE8-A8FE-D9F13308CE3F}" destId="{EBC9376F-159F-4EC1-9520-49EA0E9C3C5F}" srcOrd="0" destOrd="0" presId="urn:microsoft.com/office/officeart/2005/8/layout/default"/>
    <dgm:cxn modelId="{96F8C4C9-9ADF-4DB1-830A-E4ED9F3874BE}" type="presOf" srcId="{BC327C3E-1C0A-4887-9EA3-6723305CEEC0}" destId="{F7D550D4-51F9-42D1-BF71-4D86752315E1}" srcOrd="0" destOrd="0" presId="urn:microsoft.com/office/officeart/2005/8/layout/default"/>
    <dgm:cxn modelId="{D62956D4-A6F4-40F0-A563-E3081DD3BAC3}" type="presOf" srcId="{44D1A9FA-1DEC-4547-B105-2C711623E2AA}" destId="{3DA5B15A-1BCF-4711-81BF-13824C0C9BDA}" srcOrd="0" destOrd="0" presId="urn:microsoft.com/office/officeart/2005/8/layout/default"/>
    <dgm:cxn modelId="{9CE804EA-EFAC-4B7E-A61C-61CD400CAC77}" type="presOf" srcId="{83D2EA35-08E1-4BCC-A586-48B5616FC0DC}" destId="{52C8AAB1-39DA-40BE-9CCF-6AB8762A4214}" srcOrd="0" destOrd="0" presId="urn:microsoft.com/office/officeart/2005/8/layout/default"/>
    <dgm:cxn modelId="{5EB970FE-1BF1-400E-A8BB-6B4784CAA7C7}" srcId="{F64A95CE-18A0-49C8-89BD-8E97C3F0EFCE}" destId="{44D1A9FA-1DEC-4547-B105-2C711623E2AA}" srcOrd="4" destOrd="0" parTransId="{16C7AD20-EDB2-47A9-B4FB-4431643F9FEB}" sibTransId="{EE82F8D2-78CB-459D-9AF6-11ADD3BDB1C2}"/>
    <dgm:cxn modelId="{B3672820-9BD6-4C4C-BF2D-3CC010021A84}" type="presParOf" srcId="{E94D0FA5-3682-46E1-BEFF-3312C7BE770B}" destId="{3A2462F5-3218-4A77-958C-806301AC2E18}" srcOrd="0" destOrd="0" presId="urn:microsoft.com/office/officeart/2005/8/layout/default"/>
    <dgm:cxn modelId="{A0B02C55-060E-4B4A-8872-9190C46B5C7F}" type="presParOf" srcId="{E94D0FA5-3682-46E1-BEFF-3312C7BE770B}" destId="{9E951DB0-E621-466D-AC45-5B52DC8EF2B8}" srcOrd="1" destOrd="0" presId="urn:microsoft.com/office/officeart/2005/8/layout/default"/>
    <dgm:cxn modelId="{9B87ED54-4AF3-4224-BAE0-1EE97778AA36}" type="presParOf" srcId="{E94D0FA5-3682-46E1-BEFF-3312C7BE770B}" destId="{EBC9376F-159F-4EC1-9520-49EA0E9C3C5F}" srcOrd="2" destOrd="0" presId="urn:microsoft.com/office/officeart/2005/8/layout/default"/>
    <dgm:cxn modelId="{192367CD-F2C2-4DE3-B22B-1FEDDE7EBA4D}" type="presParOf" srcId="{E94D0FA5-3682-46E1-BEFF-3312C7BE770B}" destId="{57E50B6F-B174-48A3-9F42-7660DDE6855F}" srcOrd="3" destOrd="0" presId="urn:microsoft.com/office/officeart/2005/8/layout/default"/>
    <dgm:cxn modelId="{4E5D87F2-6B86-4B42-901E-C0FFFCDE535F}" type="presParOf" srcId="{E94D0FA5-3682-46E1-BEFF-3312C7BE770B}" destId="{2F3B4CCD-D317-476F-81A5-88B087CAAFE9}" srcOrd="4" destOrd="0" presId="urn:microsoft.com/office/officeart/2005/8/layout/default"/>
    <dgm:cxn modelId="{3B680E36-D47F-49F9-A2FF-D4F27CAD9807}" type="presParOf" srcId="{E94D0FA5-3682-46E1-BEFF-3312C7BE770B}" destId="{5C0E9737-1A96-4BBE-A211-06A1667C1017}" srcOrd="5" destOrd="0" presId="urn:microsoft.com/office/officeart/2005/8/layout/default"/>
    <dgm:cxn modelId="{82B12ED5-7D31-4611-9D3C-30AC84397C95}" type="presParOf" srcId="{E94D0FA5-3682-46E1-BEFF-3312C7BE770B}" destId="{52C8AAB1-39DA-40BE-9CCF-6AB8762A4214}" srcOrd="6" destOrd="0" presId="urn:microsoft.com/office/officeart/2005/8/layout/default"/>
    <dgm:cxn modelId="{FBA6D528-4D92-482B-A3BB-D9310CAD84DA}" type="presParOf" srcId="{E94D0FA5-3682-46E1-BEFF-3312C7BE770B}" destId="{CC8DF491-53B1-4CCE-B0E4-9A78FE6642F2}" srcOrd="7" destOrd="0" presId="urn:microsoft.com/office/officeart/2005/8/layout/default"/>
    <dgm:cxn modelId="{09FDA70F-EA45-4DBE-A291-153AF676F334}" type="presParOf" srcId="{E94D0FA5-3682-46E1-BEFF-3312C7BE770B}" destId="{3DA5B15A-1BCF-4711-81BF-13824C0C9BDA}" srcOrd="8" destOrd="0" presId="urn:microsoft.com/office/officeart/2005/8/layout/default"/>
    <dgm:cxn modelId="{DF984522-AD6D-4B98-A7BC-0230E8847FDB}" type="presParOf" srcId="{E94D0FA5-3682-46E1-BEFF-3312C7BE770B}" destId="{B1BF4DF2-E085-42C6-BE89-AC645BB9777F}" srcOrd="9" destOrd="0" presId="urn:microsoft.com/office/officeart/2005/8/layout/default"/>
    <dgm:cxn modelId="{88310351-F3C7-40FC-8A8B-D120BF6C88D7}" type="presParOf" srcId="{E94D0FA5-3682-46E1-BEFF-3312C7BE770B}" destId="{5BB161F9-04D9-4F34-AF36-2066BC6245FD}" srcOrd="10" destOrd="0" presId="urn:microsoft.com/office/officeart/2005/8/layout/default"/>
    <dgm:cxn modelId="{209FCF48-1940-41D6-929E-AAF88F160BFD}" type="presParOf" srcId="{E94D0FA5-3682-46E1-BEFF-3312C7BE770B}" destId="{E2BB3A8B-1FA4-4051-9769-87375493D3D4}" srcOrd="11" destOrd="0" presId="urn:microsoft.com/office/officeart/2005/8/layout/default"/>
    <dgm:cxn modelId="{EC30B82E-32B2-40F3-ACA7-136484335B60}" type="presParOf" srcId="{E94D0FA5-3682-46E1-BEFF-3312C7BE770B}" destId="{F7D550D4-51F9-42D1-BF71-4D86752315E1}" srcOrd="12" destOrd="0" presId="urn:microsoft.com/office/officeart/2005/8/layout/default"/>
    <dgm:cxn modelId="{74BE9A5E-92CF-4F56-8C5C-0E373A29343D}" type="presParOf" srcId="{E94D0FA5-3682-46E1-BEFF-3312C7BE770B}" destId="{58CB9388-8A99-4BA2-B34F-42E23523D109}" srcOrd="13" destOrd="0" presId="urn:microsoft.com/office/officeart/2005/8/layout/default"/>
    <dgm:cxn modelId="{86EB3BB4-1F0B-4595-A798-30CA3735D299}" type="presParOf" srcId="{E94D0FA5-3682-46E1-BEFF-3312C7BE770B}" destId="{57392B00-A9D2-4103-80D3-7ACFEA4257E5}" srcOrd="14" destOrd="0" presId="urn:microsoft.com/office/officeart/2005/8/layout/default"/>
    <dgm:cxn modelId="{D457AECA-3799-4206-B510-791F5273BD4A}" type="presParOf" srcId="{E94D0FA5-3682-46E1-BEFF-3312C7BE770B}" destId="{35CF86BC-089F-4665-93FA-46187DD2C9FA}" srcOrd="15" destOrd="0" presId="urn:microsoft.com/office/officeart/2005/8/layout/default"/>
    <dgm:cxn modelId="{230BEA38-F679-4745-9839-6AE0384BB9D5}" type="presParOf" srcId="{E94D0FA5-3682-46E1-BEFF-3312C7BE770B}" destId="{9B303BB7-94D8-46DD-9446-BF8364022B2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462F5-3218-4A77-958C-806301AC2E18}">
      <dsp:nvSpPr>
        <dsp:cNvPr id="0" name=""/>
        <dsp:cNvSpPr/>
      </dsp:nvSpPr>
      <dsp:spPr>
        <a:xfrm>
          <a:off x="499850" y="19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Online provider enrollment application</a:t>
          </a:r>
        </a:p>
      </dsp:txBody>
      <dsp:txXfrm>
        <a:off x="499850" y="1995"/>
        <a:ext cx="2212999" cy="1327799"/>
      </dsp:txXfrm>
    </dsp:sp>
    <dsp:sp modelId="{EBC9376F-159F-4EC1-9520-49EA0E9C3C5F}">
      <dsp:nvSpPr>
        <dsp:cNvPr id="0" name=""/>
        <dsp:cNvSpPr/>
      </dsp:nvSpPr>
      <dsp:spPr>
        <a:xfrm>
          <a:off x="2934150" y="19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Eligibility verification </a:t>
          </a:r>
        </a:p>
      </dsp:txBody>
      <dsp:txXfrm>
        <a:off x="2934150" y="1995"/>
        <a:ext cx="2212999" cy="1327799"/>
      </dsp:txXfrm>
    </dsp:sp>
    <dsp:sp modelId="{2F3B4CCD-D317-476F-81A5-88B087CAAFE9}">
      <dsp:nvSpPr>
        <dsp:cNvPr id="0" name=""/>
        <dsp:cNvSpPr/>
      </dsp:nvSpPr>
      <dsp:spPr>
        <a:xfrm>
          <a:off x="5368449" y="19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Submit all claim types (professional, institutional, dental, crossover, and third-party)</a:t>
          </a:r>
        </a:p>
      </dsp:txBody>
      <dsp:txXfrm>
        <a:off x="5368449" y="1995"/>
        <a:ext cx="2212999" cy="1327799"/>
      </dsp:txXfrm>
    </dsp:sp>
    <dsp:sp modelId="{52C8AAB1-39DA-40BE-9CCF-6AB8762A4214}">
      <dsp:nvSpPr>
        <dsp:cNvPr id="0" name=""/>
        <dsp:cNvSpPr/>
      </dsp:nvSpPr>
      <dsp:spPr>
        <a:xfrm>
          <a:off x="7802749" y="19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Ability to edit (adjust), void, and copy claims</a:t>
          </a:r>
        </a:p>
      </dsp:txBody>
      <dsp:txXfrm>
        <a:off x="7802749" y="1995"/>
        <a:ext cx="2212999" cy="1327799"/>
      </dsp:txXfrm>
    </dsp:sp>
    <dsp:sp modelId="{3DA5B15A-1BCF-4711-81BF-13824C0C9BDA}">
      <dsp:nvSpPr>
        <dsp:cNvPr id="0" name=""/>
        <dsp:cNvSpPr/>
      </dsp:nvSpPr>
      <dsp:spPr>
        <a:xfrm>
          <a:off x="499850" y="15510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View status of claims</a:t>
          </a:r>
        </a:p>
      </dsp:txBody>
      <dsp:txXfrm>
        <a:off x="499850" y="1551095"/>
        <a:ext cx="2212999" cy="1327799"/>
      </dsp:txXfrm>
    </dsp:sp>
    <dsp:sp modelId="{5BB161F9-04D9-4F34-AF36-2066BC6245FD}">
      <dsp:nvSpPr>
        <dsp:cNvPr id="0" name=""/>
        <dsp:cNvSpPr/>
      </dsp:nvSpPr>
      <dsp:spPr>
        <a:xfrm>
          <a:off x="2934150" y="15510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Attachments for claims </a:t>
          </a:r>
        </a:p>
      </dsp:txBody>
      <dsp:txXfrm>
        <a:off x="2934150" y="1551095"/>
        <a:ext cx="2212999" cy="1327799"/>
      </dsp:txXfrm>
    </dsp:sp>
    <dsp:sp modelId="{F7D550D4-51F9-42D1-BF71-4D86752315E1}">
      <dsp:nvSpPr>
        <dsp:cNvPr id="0" name=""/>
        <dsp:cNvSpPr/>
      </dsp:nvSpPr>
      <dsp:spPr>
        <a:xfrm>
          <a:off x="5368449" y="15510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Real-time claims processing</a:t>
          </a:r>
        </a:p>
      </dsp:txBody>
      <dsp:txXfrm>
        <a:off x="5368449" y="1551095"/>
        <a:ext cx="2212999" cy="1327799"/>
      </dsp:txXfrm>
    </dsp:sp>
    <dsp:sp modelId="{57392B00-A9D2-4103-80D3-7ACFEA4257E5}">
      <dsp:nvSpPr>
        <dsp:cNvPr id="0" name=""/>
        <dsp:cNvSpPr/>
      </dsp:nvSpPr>
      <dsp:spPr>
        <a:xfrm>
          <a:off x="7802749" y="15510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Remittance advice held up to </a:t>
          </a:r>
          <a:br>
            <a:rPr lang="en-US" sz="1700" kern="1200"/>
          </a:br>
          <a:r>
            <a:rPr lang="en-US" sz="1700" kern="1200"/>
            <a:t>seven years</a:t>
          </a:r>
        </a:p>
      </dsp:txBody>
      <dsp:txXfrm>
        <a:off x="7802749" y="1551095"/>
        <a:ext cx="2212999" cy="1327799"/>
      </dsp:txXfrm>
    </dsp:sp>
    <dsp:sp modelId="{9B303BB7-94D8-46DD-9446-BF8364022B27}">
      <dsp:nvSpPr>
        <dsp:cNvPr id="0" name=""/>
        <dsp:cNvSpPr/>
      </dsp:nvSpPr>
      <dsp:spPr>
        <a:xfrm>
          <a:off x="4151300" y="3100195"/>
          <a:ext cx="2212999" cy="1327799"/>
        </a:xfrm>
        <a:prstGeom prst="rect">
          <a:avLst/>
        </a:prstGeom>
        <a:solidFill>
          <a:srgbClr val="0055B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Secure correspondence</a:t>
          </a:r>
        </a:p>
      </dsp:txBody>
      <dsp:txXfrm>
        <a:off x="4151300" y="3100195"/>
        <a:ext cx="2212999" cy="13277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49E57-1F7B-C44A-8239-939818E67F76}"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F866C-D982-C141-A930-7DD4A2092620}" type="slidenum">
              <a:rPr lang="en-US" smtClean="0"/>
              <a:t>‹#›</a:t>
            </a:fld>
            <a:endParaRPr lang="en-US"/>
          </a:p>
        </p:txBody>
      </p:sp>
    </p:spTree>
    <p:extLst>
      <p:ext uri="{BB962C8B-B14F-4D97-AF65-F5344CB8AC3E}">
        <p14:creationId xmlns:p14="http://schemas.microsoft.com/office/powerpoint/2010/main" val="358370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8F866C-D982-C141-A930-7DD4A2092620}" type="slidenum">
              <a:rPr lang="en-US" smtClean="0"/>
              <a:t>1</a:t>
            </a:fld>
            <a:endParaRPr lang="en-US"/>
          </a:p>
        </p:txBody>
      </p:sp>
    </p:spTree>
    <p:extLst>
      <p:ext uri="{BB962C8B-B14F-4D97-AF65-F5344CB8AC3E}">
        <p14:creationId xmlns:p14="http://schemas.microsoft.com/office/powerpoint/2010/main" val="64985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F866C-D982-C141-A930-7DD4A2092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9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11</a:t>
            </a:fld>
            <a:endParaRPr lang="en-US"/>
          </a:p>
        </p:txBody>
      </p:sp>
    </p:spTree>
    <p:extLst>
      <p:ext uri="{BB962C8B-B14F-4D97-AF65-F5344CB8AC3E}">
        <p14:creationId xmlns:p14="http://schemas.microsoft.com/office/powerpoint/2010/main" val="93260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12</a:t>
            </a:fld>
            <a:endParaRPr lang="en-US"/>
          </a:p>
        </p:txBody>
      </p:sp>
    </p:spTree>
    <p:extLst>
      <p:ext uri="{BB962C8B-B14F-4D97-AF65-F5344CB8AC3E}">
        <p14:creationId xmlns:p14="http://schemas.microsoft.com/office/powerpoint/2010/main" val="3130770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13</a:t>
            </a:fld>
            <a:endParaRPr lang="en-US"/>
          </a:p>
        </p:txBody>
      </p:sp>
    </p:spTree>
    <p:extLst>
      <p:ext uri="{BB962C8B-B14F-4D97-AF65-F5344CB8AC3E}">
        <p14:creationId xmlns:p14="http://schemas.microsoft.com/office/powerpoint/2010/main" val="53271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
        <p:nvSpPr>
          <p:cNvPr id="4" name="Slide Number Placeholder 3"/>
          <p:cNvSpPr>
            <a:spLocks noGrp="1"/>
          </p:cNvSpPr>
          <p:nvPr>
            <p:ph type="sldNum" sz="quarter" idx="5"/>
          </p:nvPr>
        </p:nvSpPr>
        <p:spPr/>
        <p:txBody>
          <a:bodyPr/>
          <a:lstStyle/>
          <a:p>
            <a:fld id="{268F866C-D982-C141-A930-7DD4A2092620}" type="slidenum">
              <a:rPr lang="en-US" smtClean="0"/>
              <a:t>14</a:t>
            </a:fld>
            <a:endParaRPr lang="en-US"/>
          </a:p>
        </p:txBody>
      </p:sp>
    </p:spTree>
    <p:extLst>
      <p:ext uri="{BB962C8B-B14F-4D97-AF65-F5344CB8AC3E}">
        <p14:creationId xmlns:p14="http://schemas.microsoft.com/office/powerpoint/2010/main" val="18477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p:txBody>
      </p:sp>
      <p:sp>
        <p:nvSpPr>
          <p:cNvPr id="4" name="Slide Number Placeholder 3"/>
          <p:cNvSpPr>
            <a:spLocks noGrp="1"/>
          </p:cNvSpPr>
          <p:nvPr>
            <p:ph type="sldNum" sz="quarter" idx="5"/>
          </p:nvPr>
        </p:nvSpPr>
        <p:spPr/>
        <p:txBody>
          <a:bodyPr/>
          <a:lstStyle/>
          <a:p>
            <a:fld id="{91CB8535-DC0F-AF47-A510-8461A80C06B7}" type="slidenum">
              <a:rPr lang="en-US" smtClean="0"/>
              <a:t>15</a:t>
            </a:fld>
            <a:endParaRPr lang="en-US"/>
          </a:p>
        </p:txBody>
      </p:sp>
    </p:spTree>
    <p:extLst>
      <p:ext uri="{BB962C8B-B14F-4D97-AF65-F5344CB8AC3E}">
        <p14:creationId xmlns:p14="http://schemas.microsoft.com/office/powerpoint/2010/main" val="2741947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Tyler</a:t>
            </a:r>
          </a:p>
          <a:p>
            <a:pPr marL="0" indent="0">
              <a:buNone/>
            </a:pPr>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16</a:t>
            </a:fld>
            <a:endParaRPr lang="en-US"/>
          </a:p>
        </p:txBody>
      </p:sp>
    </p:spTree>
    <p:extLst>
      <p:ext uri="{BB962C8B-B14F-4D97-AF65-F5344CB8AC3E}">
        <p14:creationId xmlns:p14="http://schemas.microsoft.com/office/powerpoint/2010/main" val="208495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Tyler</a:t>
            </a:r>
          </a:p>
          <a:p>
            <a:pPr marL="0" indent="0">
              <a:buNone/>
            </a:pPr>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17</a:t>
            </a:fld>
            <a:endParaRPr lang="en-US"/>
          </a:p>
        </p:txBody>
      </p:sp>
    </p:spTree>
    <p:extLst>
      <p:ext uri="{BB962C8B-B14F-4D97-AF65-F5344CB8AC3E}">
        <p14:creationId xmlns:p14="http://schemas.microsoft.com/office/powerpoint/2010/main" val="166230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Tyler</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18</a:t>
            </a:fld>
            <a:endParaRPr lang="en-US"/>
          </a:p>
        </p:txBody>
      </p:sp>
    </p:spTree>
    <p:extLst>
      <p:ext uri="{BB962C8B-B14F-4D97-AF65-F5344CB8AC3E}">
        <p14:creationId xmlns:p14="http://schemas.microsoft.com/office/powerpoint/2010/main" val="1086970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1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Tabitha</a:t>
            </a:r>
          </a:p>
        </p:txBody>
      </p:sp>
      <p:sp>
        <p:nvSpPr>
          <p:cNvPr id="4" name="Slide Number Placeholder 3"/>
          <p:cNvSpPr>
            <a:spLocks noGrp="1"/>
          </p:cNvSpPr>
          <p:nvPr>
            <p:ph type="sldNum" sz="quarter" idx="5"/>
          </p:nvPr>
        </p:nvSpPr>
        <p:spPr/>
        <p:txBody>
          <a:bodyPr/>
          <a:lstStyle/>
          <a:p>
            <a:fld id="{268F866C-D982-C141-A930-7DD4A2092620}" type="slidenum">
              <a:rPr lang="en-US" smtClean="0"/>
              <a:t>2</a:t>
            </a:fld>
            <a:endParaRPr lang="en-US"/>
          </a:p>
        </p:txBody>
      </p:sp>
    </p:spTree>
    <p:extLst>
      <p:ext uri="{BB962C8B-B14F-4D97-AF65-F5344CB8AC3E}">
        <p14:creationId xmlns:p14="http://schemas.microsoft.com/office/powerpoint/2010/main" val="3145252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MMIS</a:t>
            </a:r>
          </a:p>
          <a:p>
            <a:endParaRPr lang="en-US" sz="1000"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559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MMIS</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669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79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MMIS</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06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MMIS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48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MMIS (Nell to chime in if additional information to add)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a:t>
            </a:r>
            <a:r>
              <a:rPr lang="en-US" sz="1200" b="0" dirty="0"/>
              <a:t>rely on the benefits limit table to determine </a:t>
            </a:r>
            <a:r>
              <a:rPr lang="en-US" sz="1200" b="1" dirty="0">
                <a:solidFill>
                  <a:srgbClr val="C00000"/>
                </a:solidFill>
              </a:rPr>
              <a:t>eligibility</a:t>
            </a:r>
            <a:r>
              <a:rPr lang="en-US" sz="1200" b="0" dirty="0"/>
              <a: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427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a:t>
            </a:r>
          </a:p>
        </p:txBody>
      </p:sp>
      <p:sp>
        <p:nvSpPr>
          <p:cNvPr id="4" name="Slide Number Placeholder 3"/>
          <p:cNvSpPr>
            <a:spLocks noGrp="1"/>
          </p:cNvSpPr>
          <p:nvPr>
            <p:ph type="sldNum" sz="quarter" idx="5"/>
          </p:nvPr>
        </p:nvSpPr>
        <p:spPr/>
        <p:txBody>
          <a:bodyPr/>
          <a:lstStyle/>
          <a:p>
            <a:fld id="{268F866C-D982-C141-A930-7DD4A2092620}" type="slidenum">
              <a:rPr lang="en-US" smtClean="0"/>
              <a:t>27</a:t>
            </a:fld>
            <a:endParaRPr lang="en-US"/>
          </a:p>
        </p:txBody>
      </p:sp>
    </p:spTree>
    <p:extLst>
      <p:ext uri="{BB962C8B-B14F-4D97-AF65-F5344CB8AC3E}">
        <p14:creationId xmlns:p14="http://schemas.microsoft.com/office/powerpoint/2010/main" val="171224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MMIS</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7B8B279-4079-43B3-8013-D8D81AB870A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681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4D693-2BB9-4F83-BA34-11F1F1D93A75}"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424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Nell</a:t>
            </a:r>
          </a:p>
        </p:txBody>
      </p:sp>
      <p:sp>
        <p:nvSpPr>
          <p:cNvPr id="4" name="Slide Number Placeholder 3"/>
          <p:cNvSpPr>
            <a:spLocks noGrp="1"/>
          </p:cNvSpPr>
          <p:nvPr>
            <p:ph type="sldNum" sz="quarter" idx="5"/>
          </p:nvPr>
        </p:nvSpPr>
        <p:spPr/>
        <p:txBody>
          <a:bodyPr/>
          <a:lstStyle/>
          <a:p>
            <a:fld id="{268F866C-D982-C141-A930-7DD4A2092620}" type="slidenum">
              <a:rPr lang="en-US" smtClean="0"/>
              <a:t>3</a:t>
            </a:fld>
            <a:endParaRPr lang="en-US"/>
          </a:p>
        </p:txBody>
      </p:sp>
    </p:spTree>
    <p:extLst>
      <p:ext uri="{BB962C8B-B14F-4D97-AF65-F5344CB8AC3E}">
        <p14:creationId xmlns:p14="http://schemas.microsoft.com/office/powerpoint/2010/main" val="325832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MMIS</a:t>
            </a:r>
          </a:p>
          <a:p>
            <a:r>
              <a:rPr lang="en-US" sz="1900" dirty="0">
                <a:latin typeface="Calibri" panose="020F0502020204030204" pitchFamily="34" charset="0"/>
                <a:ea typeface="Calibri" panose="020F0502020204030204" pitchFamily="34" charset="0"/>
              </a:rPr>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993601BF-F919-4342-B0C5-DBA595F9873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34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MMIS</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06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MMIS</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677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MMIS</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A9543F8-86CD-40EF-B73A-A37F88CE5D5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984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Nell</a:t>
            </a:r>
          </a:p>
        </p:txBody>
      </p:sp>
      <p:sp>
        <p:nvSpPr>
          <p:cNvPr id="4" name="Slide Number Placeholder 3"/>
          <p:cNvSpPr>
            <a:spLocks noGrp="1"/>
          </p:cNvSpPr>
          <p:nvPr>
            <p:ph type="sldNum" sz="quarter" idx="5"/>
          </p:nvPr>
        </p:nvSpPr>
        <p:spPr/>
        <p:txBody>
          <a:bodyPr/>
          <a:lstStyle/>
          <a:p>
            <a:fld id="{268F866C-D982-C141-A930-7DD4A2092620}" type="slidenum">
              <a:rPr lang="en-US" smtClean="0"/>
              <a:t>34</a:t>
            </a:fld>
            <a:endParaRPr lang="en-US"/>
          </a:p>
        </p:txBody>
      </p:sp>
    </p:spTree>
    <p:extLst>
      <p:ext uri="{BB962C8B-B14F-4D97-AF65-F5344CB8AC3E}">
        <p14:creationId xmlns:p14="http://schemas.microsoft.com/office/powerpoint/2010/main" val="1619177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35</a:t>
            </a:fld>
            <a:endParaRPr lang="en-US"/>
          </a:p>
        </p:txBody>
      </p:sp>
    </p:spTree>
    <p:extLst>
      <p:ext uri="{BB962C8B-B14F-4D97-AF65-F5344CB8AC3E}">
        <p14:creationId xmlns:p14="http://schemas.microsoft.com/office/powerpoint/2010/main" val="248436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Kerri - Acentra</a:t>
            </a:r>
          </a:p>
        </p:txBody>
      </p:sp>
      <p:sp>
        <p:nvSpPr>
          <p:cNvPr id="4" name="Slide Number Placeholder 3"/>
          <p:cNvSpPr>
            <a:spLocks noGrp="1"/>
          </p:cNvSpPr>
          <p:nvPr>
            <p:ph type="sldNum" sz="quarter" idx="5"/>
          </p:nvPr>
        </p:nvSpPr>
        <p:spPr/>
        <p:txBody>
          <a:bodyPr/>
          <a:lstStyle/>
          <a:p>
            <a:fld id="{268F866C-D982-C141-A930-7DD4A2092620}" type="slidenum">
              <a:rPr lang="en-US" smtClean="0"/>
              <a:t>36</a:t>
            </a:fld>
            <a:endParaRPr lang="en-US"/>
          </a:p>
        </p:txBody>
      </p:sp>
    </p:spTree>
    <p:extLst>
      <p:ext uri="{BB962C8B-B14F-4D97-AF65-F5344CB8AC3E}">
        <p14:creationId xmlns:p14="http://schemas.microsoft.com/office/powerpoint/2010/main" val="455588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Kerri - Acentra</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EAE4A86-99BE-4931-A24E-85C8EB080D6B}" type="slidenum">
              <a:rPr lang="en-US" smtClean="0"/>
              <a:t>37</a:t>
            </a:fld>
            <a:endParaRPr lang="en-US"/>
          </a:p>
        </p:txBody>
      </p:sp>
    </p:spTree>
    <p:extLst>
      <p:ext uri="{BB962C8B-B14F-4D97-AF65-F5344CB8AC3E}">
        <p14:creationId xmlns:p14="http://schemas.microsoft.com/office/powerpoint/2010/main" val="581296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Acentra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38</a:t>
            </a:fld>
            <a:endParaRPr lang="en-US"/>
          </a:p>
        </p:txBody>
      </p:sp>
    </p:spTree>
    <p:extLst>
      <p:ext uri="{BB962C8B-B14F-4D97-AF65-F5344CB8AC3E}">
        <p14:creationId xmlns:p14="http://schemas.microsoft.com/office/powerpoint/2010/main" val="4159740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39</a:t>
            </a:fld>
            <a:endParaRPr lang="en-US"/>
          </a:p>
        </p:txBody>
      </p:sp>
    </p:spTree>
    <p:extLst>
      <p:ext uri="{BB962C8B-B14F-4D97-AF65-F5344CB8AC3E}">
        <p14:creationId xmlns:p14="http://schemas.microsoft.com/office/powerpoint/2010/main" val="54426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4</a:t>
            </a:fld>
            <a:endParaRPr lang="en-US"/>
          </a:p>
        </p:txBody>
      </p:sp>
    </p:spTree>
    <p:extLst>
      <p:ext uri="{BB962C8B-B14F-4D97-AF65-F5344CB8AC3E}">
        <p14:creationId xmlns:p14="http://schemas.microsoft.com/office/powerpoint/2010/main" val="2195905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Kerri - Acentra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44</a:t>
            </a:fld>
            <a:endParaRPr lang="en-US"/>
          </a:p>
        </p:txBody>
      </p:sp>
    </p:spTree>
    <p:extLst>
      <p:ext uri="{BB962C8B-B14F-4D97-AF65-F5344CB8AC3E}">
        <p14:creationId xmlns:p14="http://schemas.microsoft.com/office/powerpoint/2010/main" val="3143826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Tabitha</a:t>
            </a:r>
          </a:p>
        </p:txBody>
      </p:sp>
      <p:sp>
        <p:nvSpPr>
          <p:cNvPr id="4" name="Slide Number Placeholder 3"/>
          <p:cNvSpPr>
            <a:spLocks noGrp="1"/>
          </p:cNvSpPr>
          <p:nvPr>
            <p:ph type="sldNum" sz="quarter" idx="5"/>
          </p:nvPr>
        </p:nvSpPr>
        <p:spPr/>
        <p:txBody>
          <a:bodyPr/>
          <a:lstStyle/>
          <a:p>
            <a:fld id="{268F866C-D982-C141-A930-7DD4A2092620}" type="slidenum">
              <a:rPr lang="en-US" smtClean="0"/>
              <a:t>45</a:t>
            </a:fld>
            <a:endParaRPr lang="en-US"/>
          </a:p>
        </p:txBody>
      </p:sp>
    </p:spTree>
    <p:extLst>
      <p:ext uri="{BB962C8B-B14F-4D97-AF65-F5344CB8AC3E}">
        <p14:creationId xmlns:p14="http://schemas.microsoft.com/office/powerpoint/2010/main" val="1631849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Tabitha – MMIS will conduct a live demo if time allows before we open up to questions.</a:t>
            </a:r>
          </a:p>
        </p:txBody>
      </p:sp>
      <p:sp>
        <p:nvSpPr>
          <p:cNvPr id="4" name="Slide Number Placeholder 3"/>
          <p:cNvSpPr>
            <a:spLocks noGrp="1"/>
          </p:cNvSpPr>
          <p:nvPr>
            <p:ph type="sldNum" sz="quarter" idx="5"/>
          </p:nvPr>
        </p:nvSpPr>
        <p:spPr/>
        <p:txBody>
          <a:bodyPr/>
          <a:lstStyle/>
          <a:p>
            <a:fld id="{268F866C-D982-C141-A930-7DD4A2092620}" type="slidenum">
              <a:rPr lang="en-US" smtClean="0"/>
              <a:t>46</a:t>
            </a:fld>
            <a:endParaRPr lang="en-US"/>
          </a:p>
        </p:txBody>
      </p:sp>
    </p:spTree>
    <p:extLst>
      <p:ext uri="{BB962C8B-B14F-4D97-AF65-F5344CB8AC3E}">
        <p14:creationId xmlns:p14="http://schemas.microsoft.com/office/powerpoint/2010/main" val="342417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Tabitha</a:t>
            </a:r>
          </a:p>
        </p:txBody>
      </p:sp>
      <p:sp>
        <p:nvSpPr>
          <p:cNvPr id="4" name="Slide Number Placeholder 3"/>
          <p:cNvSpPr>
            <a:spLocks noGrp="1"/>
          </p:cNvSpPr>
          <p:nvPr>
            <p:ph type="sldNum" sz="quarter" idx="5"/>
          </p:nvPr>
        </p:nvSpPr>
        <p:spPr/>
        <p:txBody>
          <a:bodyPr/>
          <a:lstStyle/>
          <a:p>
            <a:fld id="{268F866C-D982-C141-A930-7DD4A2092620}" type="slidenum">
              <a:rPr lang="en-US" smtClean="0"/>
              <a:t>5</a:t>
            </a:fld>
            <a:endParaRPr lang="en-US"/>
          </a:p>
        </p:txBody>
      </p:sp>
    </p:spTree>
    <p:extLst>
      <p:ext uri="{BB962C8B-B14F-4D97-AF65-F5344CB8AC3E}">
        <p14:creationId xmlns:p14="http://schemas.microsoft.com/office/powerpoint/2010/main" val="318832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Tabitha</a:t>
            </a:r>
          </a:p>
        </p:txBody>
      </p:sp>
      <p:sp>
        <p:nvSpPr>
          <p:cNvPr id="4" name="Slide Number Placeholder 3"/>
          <p:cNvSpPr>
            <a:spLocks noGrp="1"/>
          </p:cNvSpPr>
          <p:nvPr>
            <p:ph type="sldNum" sz="quarter" idx="5"/>
          </p:nvPr>
        </p:nvSpPr>
        <p:spPr/>
        <p:txBody>
          <a:bodyPr/>
          <a:lstStyle/>
          <a:p>
            <a:fld id="{268F866C-D982-C141-A930-7DD4A2092620}" type="slidenum">
              <a:rPr lang="en-US" smtClean="0"/>
              <a:t>6</a:t>
            </a:fld>
            <a:endParaRPr lang="en-US"/>
          </a:p>
        </p:txBody>
      </p:sp>
    </p:spTree>
    <p:extLst>
      <p:ext uri="{BB962C8B-B14F-4D97-AF65-F5344CB8AC3E}">
        <p14:creationId xmlns:p14="http://schemas.microsoft.com/office/powerpoint/2010/main" val="338583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7</a:t>
            </a:fld>
            <a:endParaRPr lang="en-US"/>
          </a:p>
        </p:txBody>
      </p:sp>
    </p:spTree>
    <p:extLst>
      <p:ext uri="{BB962C8B-B14F-4D97-AF65-F5344CB8AC3E}">
        <p14:creationId xmlns:p14="http://schemas.microsoft.com/office/powerpoint/2010/main" val="3484408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fld id="{268F866C-D982-C141-A930-7DD4A2092620}" type="slidenum">
              <a:rPr lang="en-US" smtClean="0"/>
              <a:t>8</a:t>
            </a:fld>
            <a:endParaRPr lang="en-US"/>
          </a:p>
        </p:txBody>
      </p:sp>
    </p:spTree>
    <p:extLst>
      <p:ext uri="{BB962C8B-B14F-4D97-AF65-F5344CB8AC3E}">
        <p14:creationId xmlns:p14="http://schemas.microsoft.com/office/powerpoint/2010/main" val="323248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Tabitha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F866C-D982-C141-A930-7DD4A2092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024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6D82-AA17-2D42-9EA5-8712668F4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9A47C-52DC-1D44-9A06-22C1237F6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CD9D854-D403-19F9-15F0-ECE26CA02577}"/>
              </a:ext>
            </a:extLst>
          </p:cNvPr>
          <p:cNvSpPr/>
          <p:nvPr userDrawn="1"/>
        </p:nvSpPr>
        <p:spPr>
          <a:xfrm>
            <a:off x="7075989" y="22627"/>
            <a:ext cx="5116010"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8A63E6-03B1-B161-931C-874236E61BA5}"/>
              </a:ext>
            </a:extLst>
          </p:cNvPr>
          <p:cNvSpPr/>
          <p:nvPr userDrawn="1"/>
        </p:nvSpPr>
        <p:spPr>
          <a:xfrm>
            <a:off x="109960" y="22627"/>
            <a:ext cx="5116010"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5F7BCD-614C-8D72-D328-77C2B0387956}"/>
              </a:ext>
            </a:extLst>
          </p:cNvPr>
          <p:cNvSpPr/>
          <p:nvPr userDrawn="1"/>
        </p:nvSpPr>
        <p:spPr>
          <a:xfrm>
            <a:off x="7588169" y="5955255"/>
            <a:ext cx="4091651" cy="613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Description automatically generated">
            <a:extLst>
              <a:ext uri="{FF2B5EF4-FFF2-40B4-BE49-F238E27FC236}">
                <a16:creationId xmlns:a16="http://schemas.microsoft.com/office/drawing/2014/main" id="{A2BFA0AB-6FE2-99D9-FA1D-69FF9CE25DB5}"/>
              </a:ext>
            </a:extLst>
          </p:cNvPr>
          <p:cNvPicPr>
            <a:picLocks noChangeAspect="1"/>
          </p:cNvPicPr>
          <p:nvPr userDrawn="1"/>
        </p:nvPicPr>
        <p:blipFill>
          <a:blip r:embed="rId2"/>
          <a:stretch>
            <a:fillRect/>
          </a:stretch>
        </p:blipFill>
        <p:spPr>
          <a:xfrm>
            <a:off x="797608" y="81706"/>
            <a:ext cx="2679700" cy="495300"/>
          </a:xfrm>
          <a:prstGeom prst="rect">
            <a:avLst/>
          </a:prstGeom>
        </p:spPr>
      </p:pic>
      <p:pic>
        <p:nvPicPr>
          <p:cNvPr id="11" name="Picture 10" descr="A black text on a black background&#10;&#10;Description automatically generated">
            <a:extLst>
              <a:ext uri="{FF2B5EF4-FFF2-40B4-BE49-F238E27FC236}">
                <a16:creationId xmlns:a16="http://schemas.microsoft.com/office/drawing/2014/main" id="{2AE2460D-4594-84C5-DD75-8824D883298F}"/>
              </a:ext>
            </a:extLst>
          </p:cNvPr>
          <p:cNvPicPr>
            <a:picLocks noChangeAspect="1"/>
          </p:cNvPicPr>
          <p:nvPr userDrawn="1"/>
        </p:nvPicPr>
        <p:blipFill>
          <a:blip r:embed="rId3"/>
          <a:stretch>
            <a:fillRect/>
          </a:stretch>
        </p:blipFill>
        <p:spPr>
          <a:xfrm>
            <a:off x="4321816" y="115282"/>
            <a:ext cx="3548368" cy="509295"/>
          </a:xfrm>
          <a:prstGeom prst="rect">
            <a:avLst/>
          </a:prstGeom>
        </p:spPr>
      </p:pic>
      <p:pic>
        <p:nvPicPr>
          <p:cNvPr id="13" name="Picture 12" descr="A blue and black logo&#10;&#10;Description automatically generated">
            <a:extLst>
              <a:ext uri="{FF2B5EF4-FFF2-40B4-BE49-F238E27FC236}">
                <a16:creationId xmlns:a16="http://schemas.microsoft.com/office/drawing/2014/main" id="{CB2BB39B-B271-2A77-F5F4-4507B9B53042}"/>
              </a:ext>
            </a:extLst>
          </p:cNvPr>
          <p:cNvPicPr>
            <a:picLocks noChangeAspect="1"/>
          </p:cNvPicPr>
          <p:nvPr userDrawn="1"/>
        </p:nvPicPr>
        <p:blipFill>
          <a:blip r:embed="rId4"/>
          <a:stretch>
            <a:fillRect/>
          </a:stretch>
        </p:blipFill>
        <p:spPr>
          <a:xfrm>
            <a:off x="8714692" y="22627"/>
            <a:ext cx="2300769" cy="627482"/>
          </a:xfrm>
          <a:prstGeom prst="rect">
            <a:avLst/>
          </a:prstGeom>
        </p:spPr>
      </p:pic>
    </p:spTree>
    <p:extLst>
      <p:ext uri="{BB962C8B-B14F-4D97-AF65-F5344CB8AC3E}">
        <p14:creationId xmlns:p14="http://schemas.microsoft.com/office/powerpoint/2010/main" val="68417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680A0-EB9C-D548-8034-00436920C205}"/>
              </a:ext>
            </a:extLst>
          </p:cNvPr>
          <p:cNvSpPr>
            <a:spLocks noGrp="1"/>
          </p:cNvSpPr>
          <p:nvPr>
            <p:ph type="title" orient="vert"/>
          </p:nvPr>
        </p:nvSpPr>
        <p:spPr>
          <a:xfrm>
            <a:off x="8724900" y="957431"/>
            <a:ext cx="2628900" cy="521953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106D51-1C73-5640-9D6E-AF0B3336C27B}"/>
              </a:ext>
            </a:extLst>
          </p:cNvPr>
          <p:cNvSpPr>
            <a:spLocks noGrp="1"/>
          </p:cNvSpPr>
          <p:nvPr>
            <p:ph type="body" orient="vert" idx="1"/>
          </p:nvPr>
        </p:nvSpPr>
        <p:spPr>
          <a:xfrm>
            <a:off x="838200" y="957431"/>
            <a:ext cx="7734300" cy="52195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1">
            <a:extLst>
              <a:ext uri="{FF2B5EF4-FFF2-40B4-BE49-F238E27FC236}">
                <a16:creationId xmlns:a16="http://schemas.microsoft.com/office/drawing/2014/main" id="{A160B1B2-003D-28A3-4B18-93017FF03EF0}"/>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58728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57200" y="457201"/>
            <a:ext cx="8382000" cy="2286000"/>
          </a:xfrm>
        </p:spPr>
        <p:txBody>
          <a:bodyPr anchor="b"/>
          <a:lstStyle>
            <a:lvl1pPr algn="l">
              <a:defRPr sz="4400" spc="0" baseline="0"/>
            </a:lvl1pPr>
          </a:lstStyle>
          <a:p>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57200" y="2971801"/>
            <a:ext cx="8382000" cy="914400"/>
          </a:xfrm>
        </p:spPr>
        <p:txBody>
          <a:bodyPr>
            <a:noAutofit/>
          </a:bodyPr>
          <a:lstStyle>
            <a:lvl1pPr marL="0" indent="0" algn="l">
              <a:spcBef>
                <a:spcPts val="0"/>
              </a:spcBef>
              <a:buNone/>
              <a:defRPr sz="18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[Presenter Name / Location / Month 00, 0000]</a:t>
            </a:r>
          </a:p>
        </p:txBody>
      </p:sp>
    </p:spTree>
    <p:extLst>
      <p:ext uri="{BB962C8B-B14F-4D97-AF65-F5344CB8AC3E}">
        <p14:creationId xmlns:p14="http://schemas.microsoft.com/office/powerpoint/2010/main" val="373083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Gray">
    <p:bg>
      <p:bgPr>
        <a:solidFill>
          <a:srgbClr val="5A6978"/>
        </a:solidFill>
        <a:effectLst/>
      </p:bgPr>
    </p:bg>
    <p:spTree>
      <p:nvGrpSpPr>
        <p:cNvPr id="1" name=""/>
        <p:cNvGrpSpPr/>
        <p:nvPr/>
      </p:nvGrpSpPr>
      <p:grpSpPr>
        <a:xfrm>
          <a:off x="0" y="0"/>
          <a:ext cx="0" cy="0"/>
          <a:chOff x="0" y="0"/>
          <a:chExt cx="0" cy="0"/>
        </a:xfrm>
      </p:grpSpPr>
      <p:sp>
        <p:nvSpPr>
          <p:cNvPr id="11" name="Graphic">
            <a:extLst>
              <a:ext uri="{FF2B5EF4-FFF2-40B4-BE49-F238E27FC236}">
                <a16:creationId xmlns:a16="http://schemas.microsoft.com/office/drawing/2014/main" id="{EA5E4825-AA14-A542-9FB4-74578C7FC371}"/>
              </a:ext>
              <a:ext uri="{C183D7F6-B498-43B3-948B-1728B52AA6E4}">
                <adec:decorative xmlns:adec="http://schemas.microsoft.com/office/drawing/2017/decorative" val="1"/>
              </a:ext>
            </a:extLst>
          </p:cNvPr>
          <p:cNvSpPr>
            <a:spLocks noEditPoints="1"/>
          </p:cNvSpPr>
          <p:nvPr userDrawn="1"/>
        </p:nvSpPr>
        <p:spPr bwMode="hidden">
          <a:xfrm>
            <a:off x="4521200" y="4251960"/>
            <a:ext cx="7670800" cy="485775"/>
          </a:xfrm>
          <a:custGeom>
            <a:avLst/>
            <a:gdLst>
              <a:gd name="T0" fmla="*/ 8037 w 8037"/>
              <a:gd name="T1" fmla="*/ 145 h 495"/>
              <a:gd name="T2" fmla="*/ 8037 w 8037"/>
              <a:gd name="T3" fmla="*/ 145 h 495"/>
              <a:gd name="T4" fmla="*/ 7934 w 8037"/>
              <a:gd name="T5" fmla="*/ 247 h 495"/>
              <a:gd name="T6" fmla="*/ 8037 w 8037"/>
              <a:gd name="T7" fmla="*/ 350 h 495"/>
              <a:gd name="T8" fmla="*/ 8037 w 8037"/>
              <a:gd name="T9" fmla="*/ 145 h 495"/>
              <a:gd name="T10" fmla="*/ 7063 w 8037"/>
              <a:gd name="T11" fmla="*/ 134 h 495"/>
              <a:gd name="T12" fmla="*/ 7063 w 8037"/>
              <a:gd name="T13" fmla="*/ 134 h 495"/>
              <a:gd name="T14" fmla="*/ 6950 w 8037"/>
              <a:gd name="T15" fmla="*/ 247 h 495"/>
              <a:gd name="T16" fmla="*/ 7063 w 8037"/>
              <a:gd name="T17" fmla="*/ 361 h 495"/>
              <a:gd name="T18" fmla="*/ 7177 w 8037"/>
              <a:gd name="T19" fmla="*/ 247 h 495"/>
              <a:gd name="T20" fmla="*/ 7063 w 8037"/>
              <a:gd name="T21" fmla="*/ 134 h 495"/>
              <a:gd name="T22" fmla="*/ 6090 w 8037"/>
              <a:gd name="T23" fmla="*/ 121 h 495"/>
              <a:gd name="T24" fmla="*/ 6090 w 8037"/>
              <a:gd name="T25" fmla="*/ 121 h 495"/>
              <a:gd name="T26" fmla="*/ 5963 w 8037"/>
              <a:gd name="T27" fmla="*/ 247 h 495"/>
              <a:gd name="T28" fmla="*/ 6090 w 8037"/>
              <a:gd name="T29" fmla="*/ 373 h 495"/>
              <a:gd name="T30" fmla="*/ 6216 w 8037"/>
              <a:gd name="T31" fmla="*/ 247 h 495"/>
              <a:gd name="T32" fmla="*/ 6090 w 8037"/>
              <a:gd name="T33" fmla="*/ 121 h 495"/>
              <a:gd name="T34" fmla="*/ 5116 w 8037"/>
              <a:gd name="T35" fmla="*/ 107 h 495"/>
              <a:gd name="T36" fmla="*/ 5116 w 8037"/>
              <a:gd name="T37" fmla="*/ 107 h 495"/>
              <a:gd name="T38" fmla="*/ 4976 w 8037"/>
              <a:gd name="T39" fmla="*/ 247 h 495"/>
              <a:gd name="T40" fmla="*/ 5116 w 8037"/>
              <a:gd name="T41" fmla="*/ 387 h 495"/>
              <a:gd name="T42" fmla="*/ 5256 w 8037"/>
              <a:gd name="T43" fmla="*/ 247 h 495"/>
              <a:gd name="T44" fmla="*/ 5116 w 8037"/>
              <a:gd name="T45" fmla="*/ 107 h 495"/>
              <a:gd name="T46" fmla="*/ 248 w 8037"/>
              <a:gd name="T47" fmla="*/ 0 h 495"/>
              <a:gd name="T48" fmla="*/ 248 w 8037"/>
              <a:gd name="T49" fmla="*/ 0 h 495"/>
              <a:gd name="T50" fmla="*/ 0 w 8037"/>
              <a:gd name="T51" fmla="*/ 247 h 495"/>
              <a:gd name="T52" fmla="*/ 248 w 8037"/>
              <a:gd name="T53" fmla="*/ 495 h 495"/>
              <a:gd name="T54" fmla="*/ 496 w 8037"/>
              <a:gd name="T55" fmla="*/ 247 h 495"/>
              <a:gd name="T56" fmla="*/ 248 w 8037"/>
              <a:gd name="T57" fmla="*/ 0 h 495"/>
              <a:gd name="T58" fmla="*/ 1221 w 8037"/>
              <a:gd name="T59" fmla="*/ 22 h 495"/>
              <a:gd name="T60" fmla="*/ 1221 w 8037"/>
              <a:gd name="T61" fmla="*/ 22 h 495"/>
              <a:gd name="T62" fmla="*/ 996 w 8037"/>
              <a:gd name="T63" fmla="*/ 247 h 495"/>
              <a:gd name="T64" fmla="*/ 1221 w 8037"/>
              <a:gd name="T65" fmla="*/ 473 h 495"/>
              <a:gd name="T66" fmla="*/ 1447 w 8037"/>
              <a:gd name="T67" fmla="*/ 247 h 495"/>
              <a:gd name="T68" fmla="*/ 1221 w 8037"/>
              <a:gd name="T69" fmla="*/ 22 h 495"/>
              <a:gd name="T70" fmla="*/ 2195 w 8037"/>
              <a:gd name="T71" fmla="*/ 42 h 495"/>
              <a:gd name="T72" fmla="*/ 2195 w 8037"/>
              <a:gd name="T73" fmla="*/ 42 h 495"/>
              <a:gd name="T74" fmla="*/ 1990 w 8037"/>
              <a:gd name="T75" fmla="*/ 247 h 495"/>
              <a:gd name="T76" fmla="*/ 2195 w 8037"/>
              <a:gd name="T77" fmla="*/ 452 h 495"/>
              <a:gd name="T78" fmla="*/ 2400 w 8037"/>
              <a:gd name="T79" fmla="*/ 247 h 495"/>
              <a:gd name="T80" fmla="*/ 2195 w 8037"/>
              <a:gd name="T81" fmla="*/ 42 h 495"/>
              <a:gd name="T82" fmla="*/ 3169 w 8037"/>
              <a:gd name="T83" fmla="*/ 78 h 495"/>
              <a:gd name="T84" fmla="*/ 3169 w 8037"/>
              <a:gd name="T85" fmla="*/ 78 h 495"/>
              <a:gd name="T86" fmla="*/ 2999 w 8037"/>
              <a:gd name="T87" fmla="*/ 247 h 495"/>
              <a:gd name="T88" fmla="*/ 3169 w 8037"/>
              <a:gd name="T89" fmla="*/ 417 h 495"/>
              <a:gd name="T90" fmla="*/ 3338 w 8037"/>
              <a:gd name="T91" fmla="*/ 247 h 495"/>
              <a:gd name="T92" fmla="*/ 3169 w 8037"/>
              <a:gd name="T93" fmla="*/ 78 h 495"/>
              <a:gd name="T94" fmla="*/ 4296 w 8037"/>
              <a:gd name="T95" fmla="*/ 247 h 495"/>
              <a:gd name="T96" fmla="*/ 4296 w 8037"/>
              <a:gd name="T97" fmla="*/ 247 h 495"/>
              <a:gd name="T98" fmla="*/ 4142 w 8037"/>
              <a:gd name="T99" fmla="*/ 401 h 495"/>
              <a:gd name="T100" fmla="*/ 3988 w 8037"/>
              <a:gd name="T101" fmla="*/ 247 h 495"/>
              <a:gd name="T102" fmla="*/ 4142 w 8037"/>
              <a:gd name="T103" fmla="*/ 93 h 495"/>
              <a:gd name="T104" fmla="*/ 4296 w 8037"/>
              <a:gd name="T105" fmla="*/ 2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7" h="495">
                <a:moveTo>
                  <a:pt x="8037" y="145"/>
                </a:moveTo>
                <a:lnTo>
                  <a:pt x="8037" y="145"/>
                </a:lnTo>
                <a:cubicBezTo>
                  <a:pt x="7980" y="145"/>
                  <a:pt x="7934" y="191"/>
                  <a:pt x="7934" y="247"/>
                </a:cubicBezTo>
                <a:cubicBezTo>
                  <a:pt x="7934" y="304"/>
                  <a:pt x="7980" y="350"/>
                  <a:pt x="8037" y="350"/>
                </a:cubicBezTo>
                <a:lnTo>
                  <a:pt x="8037" y="145"/>
                </a:lnTo>
                <a:close/>
                <a:moveTo>
                  <a:pt x="7063" y="134"/>
                </a:moveTo>
                <a:lnTo>
                  <a:pt x="7063" y="134"/>
                </a:lnTo>
                <a:cubicBezTo>
                  <a:pt x="7001" y="134"/>
                  <a:pt x="6950" y="185"/>
                  <a:pt x="6950" y="247"/>
                </a:cubicBezTo>
                <a:cubicBezTo>
                  <a:pt x="6950" y="310"/>
                  <a:pt x="7001" y="361"/>
                  <a:pt x="7063" y="361"/>
                </a:cubicBezTo>
                <a:cubicBezTo>
                  <a:pt x="7126" y="361"/>
                  <a:pt x="7177" y="310"/>
                  <a:pt x="7177" y="247"/>
                </a:cubicBezTo>
                <a:cubicBezTo>
                  <a:pt x="7177" y="185"/>
                  <a:pt x="7126" y="134"/>
                  <a:pt x="7063" y="134"/>
                </a:cubicBezTo>
                <a:close/>
                <a:moveTo>
                  <a:pt x="6090" y="121"/>
                </a:moveTo>
                <a:lnTo>
                  <a:pt x="6090" y="121"/>
                </a:lnTo>
                <a:cubicBezTo>
                  <a:pt x="6020" y="121"/>
                  <a:pt x="5963" y="178"/>
                  <a:pt x="5963" y="247"/>
                </a:cubicBezTo>
                <a:cubicBezTo>
                  <a:pt x="5963" y="317"/>
                  <a:pt x="6020" y="373"/>
                  <a:pt x="6090" y="373"/>
                </a:cubicBezTo>
                <a:cubicBezTo>
                  <a:pt x="6159" y="373"/>
                  <a:pt x="6216" y="317"/>
                  <a:pt x="6216" y="247"/>
                </a:cubicBezTo>
                <a:cubicBezTo>
                  <a:pt x="6216" y="178"/>
                  <a:pt x="6159" y="121"/>
                  <a:pt x="6090" y="121"/>
                </a:cubicBezTo>
                <a:close/>
                <a:moveTo>
                  <a:pt x="5116" y="107"/>
                </a:moveTo>
                <a:lnTo>
                  <a:pt x="5116" y="107"/>
                </a:lnTo>
                <a:cubicBezTo>
                  <a:pt x="5039" y="107"/>
                  <a:pt x="4976" y="170"/>
                  <a:pt x="4976" y="247"/>
                </a:cubicBezTo>
                <a:cubicBezTo>
                  <a:pt x="4976" y="325"/>
                  <a:pt x="5039" y="387"/>
                  <a:pt x="5116" y="387"/>
                </a:cubicBezTo>
                <a:cubicBezTo>
                  <a:pt x="5193" y="387"/>
                  <a:pt x="5256" y="325"/>
                  <a:pt x="5256" y="247"/>
                </a:cubicBezTo>
                <a:cubicBezTo>
                  <a:pt x="5256" y="170"/>
                  <a:pt x="5193" y="107"/>
                  <a:pt x="5116" y="107"/>
                </a:cubicBezTo>
                <a:close/>
                <a:moveTo>
                  <a:pt x="248" y="0"/>
                </a:moveTo>
                <a:lnTo>
                  <a:pt x="248" y="0"/>
                </a:lnTo>
                <a:cubicBezTo>
                  <a:pt x="111" y="0"/>
                  <a:pt x="0" y="110"/>
                  <a:pt x="0" y="247"/>
                </a:cubicBezTo>
                <a:cubicBezTo>
                  <a:pt x="0" y="384"/>
                  <a:pt x="111" y="495"/>
                  <a:pt x="248" y="495"/>
                </a:cubicBezTo>
                <a:cubicBezTo>
                  <a:pt x="385" y="495"/>
                  <a:pt x="496" y="384"/>
                  <a:pt x="496" y="247"/>
                </a:cubicBezTo>
                <a:cubicBezTo>
                  <a:pt x="496" y="110"/>
                  <a:pt x="385" y="0"/>
                  <a:pt x="248" y="0"/>
                </a:cubicBezTo>
                <a:close/>
                <a:moveTo>
                  <a:pt x="1221" y="22"/>
                </a:moveTo>
                <a:lnTo>
                  <a:pt x="1221" y="22"/>
                </a:lnTo>
                <a:cubicBezTo>
                  <a:pt x="1097" y="22"/>
                  <a:pt x="996" y="123"/>
                  <a:pt x="996" y="247"/>
                </a:cubicBezTo>
                <a:cubicBezTo>
                  <a:pt x="996" y="372"/>
                  <a:pt x="1097" y="473"/>
                  <a:pt x="1221" y="473"/>
                </a:cubicBezTo>
                <a:cubicBezTo>
                  <a:pt x="1346" y="473"/>
                  <a:pt x="1447" y="372"/>
                  <a:pt x="1447" y="247"/>
                </a:cubicBezTo>
                <a:cubicBezTo>
                  <a:pt x="1447" y="123"/>
                  <a:pt x="1346" y="22"/>
                  <a:pt x="1221" y="22"/>
                </a:cubicBezTo>
                <a:close/>
                <a:moveTo>
                  <a:pt x="2195" y="42"/>
                </a:moveTo>
                <a:lnTo>
                  <a:pt x="2195" y="42"/>
                </a:lnTo>
                <a:cubicBezTo>
                  <a:pt x="2082" y="42"/>
                  <a:pt x="1990" y="134"/>
                  <a:pt x="1990" y="247"/>
                </a:cubicBezTo>
                <a:cubicBezTo>
                  <a:pt x="1990" y="361"/>
                  <a:pt x="2082" y="452"/>
                  <a:pt x="2195" y="452"/>
                </a:cubicBezTo>
                <a:cubicBezTo>
                  <a:pt x="2308" y="452"/>
                  <a:pt x="2400" y="361"/>
                  <a:pt x="2400" y="247"/>
                </a:cubicBezTo>
                <a:cubicBezTo>
                  <a:pt x="2400" y="134"/>
                  <a:pt x="2308" y="42"/>
                  <a:pt x="2195" y="42"/>
                </a:cubicBezTo>
                <a:close/>
                <a:moveTo>
                  <a:pt x="3169" y="78"/>
                </a:moveTo>
                <a:lnTo>
                  <a:pt x="3169" y="78"/>
                </a:lnTo>
                <a:cubicBezTo>
                  <a:pt x="3075" y="78"/>
                  <a:pt x="2999" y="154"/>
                  <a:pt x="2999" y="247"/>
                </a:cubicBezTo>
                <a:cubicBezTo>
                  <a:pt x="2999" y="341"/>
                  <a:pt x="3075" y="417"/>
                  <a:pt x="3169" y="417"/>
                </a:cubicBezTo>
                <a:cubicBezTo>
                  <a:pt x="3262" y="417"/>
                  <a:pt x="3338" y="341"/>
                  <a:pt x="3338" y="247"/>
                </a:cubicBezTo>
                <a:cubicBezTo>
                  <a:pt x="3338" y="154"/>
                  <a:pt x="3262" y="78"/>
                  <a:pt x="3169" y="78"/>
                </a:cubicBezTo>
                <a:close/>
                <a:moveTo>
                  <a:pt x="4296" y="247"/>
                </a:moveTo>
                <a:lnTo>
                  <a:pt x="4296" y="247"/>
                </a:lnTo>
                <a:cubicBezTo>
                  <a:pt x="4296" y="332"/>
                  <a:pt x="4227" y="401"/>
                  <a:pt x="4142" y="401"/>
                </a:cubicBezTo>
                <a:cubicBezTo>
                  <a:pt x="4057" y="401"/>
                  <a:pt x="3988" y="332"/>
                  <a:pt x="3988" y="247"/>
                </a:cubicBezTo>
                <a:cubicBezTo>
                  <a:pt x="3988" y="162"/>
                  <a:pt x="4057" y="93"/>
                  <a:pt x="4142" y="93"/>
                </a:cubicBezTo>
                <a:cubicBezTo>
                  <a:pt x="4227" y="93"/>
                  <a:pt x="4296" y="162"/>
                  <a:pt x="4296" y="247"/>
                </a:cubicBezTo>
                <a:close/>
              </a:path>
            </a:pathLst>
          </a:custGeom>
          <a:solidFill>
            <a:srgbClr val="00EEA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57200" y="457201"/>
            <a:ext cx="8382000" cy="2286000"/>
          </a:xfrm>
        </p:spPr>
        <p:txBody>
          <a:bodyPr anchor="b"/>
          <a:lstStyle>
            <a:lvl1pPr algn="l">
              <a:defRPr sz="4400" spc="0" baseline="0"/>
            </a:lvl1pPr>
          </a:lstStyle>
          <a:p>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57200" y="2971802"/>
            <a:ext cx="8382000" cy="914400"/>
          </a:xfrm>
        </p:spPr>
        <p:txBody>
          <a:bodyPr>
            <a:noAutofit/>
          </a:bodyPr>
          <a:lstStyle>
            <a:lvl1pPr marL="0" indent="0" algn="l">
              <a:spcBef>
                <a:spcPts val="0"/>
              </a:spcBef>
              <a:buNone/>
              <a:defRPr sz="18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[Presenter Name / Location / Month 00, 0000]</a:t>
            </a:r>
          </a:p>
        </p:txBody>
      </p:sp>
    </p:spTree>
    <p:extLst>
      <p:ext uri="{BB962C8B-B14F-4D97-AF65-F5344CB8AC3E}">
        <p14:creationId xmlns:p14="http://schemas.microsoft.com/office/powerpoint/2010/main" val="909052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Photo">
    <p:bg>
      <p:bgRef idx="1001">
        <a:schemeClr val="bg1"/>
      </p:bgRef>
    </p:bg>
    <p:spTree>
      <p:nvGrpSpPr>
        <p:cNvPr id="1" name=""/>
        <p:cNvGrpSpPr/>
        <p:nvPr/>
      </p:nvGrpSpPr>
      <p:grpSpPr>
        <a:xfrm>
          <a:off x="0" y="0"/>
          <a:ext cx="0" cy="0"/>
          <a:chOff x="0" y="0"/>
          <a:chExt cx="0" cy="0"/>
        </a:xfrm>
      </p:grpSpPr>
      <p:pic>
        <p:nvPicPr>
          <p:cNvPr id="10" name="Photo">
            <a:extLst>
              <a:ext uri="{FF2B5EF4-FFF2-40B4-BE49-F238E27FC236}">
                <a16:creationId xmlns:a16="http://schemas.microsoft.com/office/drawing/2014/main" id="{38DB9AEC-F1E8-9E47-93EA-B1E0B9AAE5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Graphic">
            <a:extLst>
              <a:ext uri="{FF2B5EF4-FFF2-40B4-BE49-F238E27FC236}">
                <a16:creationId xmlns:a16="http://schemas.microsoft.com/office/drawing/2014/main" id="{FCFC7AF6-B426-B941-9DC4-2AE5B5E0A04C}"/>
              </a:ext>
            </a:extLst>
          </p:cNvPr>
          <p:cNvSpPr>
            <a:spLocks noChangeAspect="1" noEditPoints="1"/>
          </p:cNvSpPr>
          <p:nvPr userDrawn="1"/>
        </p:nvSpPr>
        <p:spPr bwMode="hidden">
          <a:xfrm>
            <a:off x="9448800" y="2880360"/>
            <a:ext cx="2743200" cy="1371600"/>
          </a:xfrm>
          <a:custGeom>
            <a:avLst/>
            <a:gdLst>
              <a:gd name="T0" fmla="*/ 311 w 5292"/>
              <a:gd name="T1" fmla="*/ 1065 h 2657"/>
              <a:gd name="T2" fmla="*/ 311 w 5292"/>
              <a:gd name="T3" fmla="*/ 1065 h 2657"/>
              <a:gd name="T4" fmla="*/ 0 w 5292"/>
              <a:gd name="T5" fmla="*/ 1065 h 2657"/>
              <a:gd name="T6" fmla="*/ 0 w 5292"/>
              <a:gd name="T7" fmla="*/ 2657 h 2657"/>
              <a:gd name="T8" fmla="*/ 311 w 5292"/>
              <a:gd name="T9" fmla="*/ 2657 h 2657"/>
              <a:gd name="T10" fmla="*/ 311 w 5292"/>
              <a:gd name="T11" fmla="*/ 1065 h 2657"/>
              <a:gd name="T12" fmla="*/ 1556 w 5292"/>
              <a:gd name="T13" fmla="*/ 332 h 2657"/>
              <a:gd name="T14" fmla="*/ 1556 w 5292"/>
              <a:gd name="T15" fmla="*/ 332 h 2657"/>
              <a:gd name="T16" fmla="*/ 1245 w 5292"/>
              <a:gd name="T17" fmla="*/ 332 h 2657"/>
              <a:gd name="T18" fmla="*/ 1245 w 5292"/>
              <a:gd name="T19" fmla="*/ 2657 h 2657"/>
              <a:gd name="T20" fmla="*/ 1556 w 5292"/>
              <a:gd name="T21" fmla="*/ 2657 h 2657"/>
              <a:gd name="T22" fmla="*/ 1556 w 5292"/>
              <a:gd name="T23" fmla="*/ 332 h 2657"/>
              <a:gd name="T24" fmla="*/ 2802 w 5292"/>
              <a:gd name="T25" fmla="*/ 982 h 2657"/>
              <a:gd name="T26" fmla="*/ 2802 w 5292"/>
              <a:gd name="T27" fmla="*/ 982 h 2657"/>
              <a:gd name="T28" fmla="*/ 2490 w 5292"/>
              <a:gd name="T29" fmla="*/ 982 h 2657"/>
              <a:gd name="T30" fmla="*/ 2490 w 5292"/>
              <a:gd name="T31" fmla="*/ 2657 h 2657"/>
              <a:gd name="T32" fmla="*/ 2802 w 5292"/>
              <a:gd name="T33" fmla="*/ 2657 h 2657"/>
              <a:gd name="T34" fmla="*/ 2802 w 5292"/>
              <a:gd name="T35" fmla="*/ 982 h 2657"/>
              <a:gd name="T36" fmla="*/ 4047 w 5292"/>
              <a:gd name="T37" fmla="*/ 0 h 2657"/>
              <a:gd name="T38" fmla="*/ 4047 w 5292"/>
              <a:gd name="T39" fmla="*/ 0 h 2657"/>
              <a:gd name="T40" fmla="*/ 3736 w 5292"/>
              <a:gd name="T41" fmla="*/ 0 h 2657"/>
              <a:gd name="T42" fmla="*/ 3736 w 5292"/>
              <a:gd name="T43" fmla="*/ 2657 h 2657"/>
              <a:gd name="T44" fmla="*/ 4047 w 5292"/>
              <a:gd name="T45" fmla="*/ 2657 h 2657"/>
              <a:gd name="T46" fmla="*/ 4047 w 5292"/>
              <a:gd name="T47" fmla="*/ 0 h 2657"/>
              <a:gd name="T48" fmla="*/ 5292 w 5292"/>
              <a:gd name="T49" fmla="*/ 2657 h 2657"/>
              <a:gd name="T50" fmla="*/ 5292 w 5292"/>
              <a:gd name="T51" fmla="*/ 2657 h 2657"/>
              <a:gd name="T52" fmla="*/ 4981 w 5292"/>
              <a:gd name="T53" fmla="*/ 2657 h 2657"/>
              <a:gd name="T54" fmla="*/ 4981 w 5292"/>
              <a:gd name="T55" fmla="*/ 1258 h 2657"/>
              <a:gd name="T56" fmla="*/ 5292 w 5292"/>
              <a:gd name="T57" fmla="*/ 1258 h 2657"/>
              <a:gd name="T58" fmla="*/ 5292 w 5292"/>
              <a:gd name="T59" fmla="*/ 265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92" h="2657">
                <a:moveTo>
                  <a:pt x="311" y="1065"/>
                </a:moveTo>
                <a:lnTo>
                  <a:pt x="311" y="1065"/>
                </a:lnTo>
                <a:lnTo>
                  <a:pt x="0" y="1065"/>
                </a:lnTo>
                <a:lnTo>
                  <a:pt x="0" y="2657"/>
                </a:lnTo>
                <a:lnTo>
                  <a:pt x="311" y="2657"/>
                </a:lnTo>
                <a:lnTo>
                  <a:pt x="311" y="1065"/>
                </a:lnTo>
                <a:close/>
                <a:moveTo>
                  <a:pt x="1556" y="332"/>
                </a:moveTo>
                <a:lnTo>
                  <a:pt x="1556" y="332"/>
                </a:lnTo>
                <a:lnTo>
                  <a:pt x="1245" y="332"/>
                </a:lnTo>
                <a:lnTo>
                  <a:pt x="1245" y="2657"/>
                </a:lnTo>
                <a:lnTo>
                  <a:pt x="1556" y="2657"/>
                </a:lnTo>
                <a:lnTo>
                  <a:pt x="1556" y="332"/>
                </a:lnTo>
                <a:close/>
                <a:moveTo>
                  <a:pt x="2802" y="982"/>
                </a:moveTo>
                <a:lnTo>
                  <a:pt x="2802" y="982"/>
                </a:lnTo>
                <a:lnTo>
                  <a:pt x="2490" y="982"/>
                </a:lnTo>
                <a:lnTo>
                  <a:pt x="2490" y="2657"/>
                </a:lnTo>
                <a:lnTo>
                  <a:pt x="2802" y="2657"/>
                </a:lnTo>
                <a:lnTo>
                  <a:pt x="2802" y="982"/>
                </a:lnTo>
                <a:close/>
                <a:moveTo>
                  <a:pt x="4047" y="0"/>
                </a:moveTo>
                <a:lnTo>
                  <a:pt x="4047" y="0"/>
                </a:lnTo>
                <a:lnTo>
                  <a:pt x="3736" y="0"/>
                </a:lnTo>
                <a:lnTo>
                  <a:pt x="3736" y="2657"/>
                </a:lnTo>
                <a:lnTo>
                  <a:pt x="4047" y="2657"/>
                </a:lnTo>
                <a:lnTo>
                  <a:pt x="4047" y="0"/>
                </a:lnTo>
                <a:close/>
                <a:moveTo>
                  <a:pt x="5292" y="2657"/>
                </a:moveTo>
                <a:lnTo>
                  <a:pt x="5292" y="2657"/>
                </a:lnTo>
                <a:lnTo>
                  <a:pt x="4981" y="2657"/>
                </a:lnTo>
                <a:lnTo>
                  <a:pt x="4981" y="1258"/>
                </a:lnTo>
                <a:lnTo>
                  <a:pt x="5292" y="1258"/>
                </a:lnTo>
                <a:lnTo>
                  <a:pt x="5292" y="2657"/>
                </a:lnTo>
                <a:close/>
              </a:path>
            </a:pathLst>
          </a:custGeom>
          <a:solidFill>
            <a:srgbClr val="00EEA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9" name="Gainwell" descr="Gainwell Technologies">
            <a:extLst>
              <a:ext uri="{FF2B5EF4-FFF2-40B4-BE49-F238E27FC236}">
                <a16:creationId xmlns:a16="http://schemas.microsoft.com/office/drawing/2014/main" id="{8A8E5825-340E-B944-B068-06042873AD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9423358" y="5631497"/>
            <a:ext cx="2571750" cy="1011555"/>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57200" y="457201"/>
            <a:ext cx="8382000" cy="2286000"/>
          </a:xfrm>
        </p:spPr>
        <p:txBody>
          <a:bodyPr anchor="b"/>
          <a:lstStyle>
            <a:lvl1pPr algn="l">
              <a:defRPr sz="4400" spc="0" baseline="0">
                <a:solidFill>
                  <a:schemeClr val="tx1"/>
                </a:solidFill>
              </a:defRPr>
            </a:lvl1pPr>
          </a:lstStyle>
          <a:p>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57199" y="2971802"/>
            <a:ext cx="8382001" cy="914400"/>
          </a:xfrm>
        </p:spPr>
        <p:txBody>
          <a:bodyPr>
            <a:noAutofit/>
          </a:bodyPr>
          <a:lstStyle>
            <a:lvl1pPr marL="0" indent="0" algn="l">
              <a:spcBef>
                <a:spcPts val="0"/>
              </a:spcBef>
              <a:buNone/>
              <a:defRPr sz="1800">
                <a:solidFill>
                  <a:schemeClr val="tx1"/>
                </a:solidFill>
              </a:defRPr>
            </a:lvl1pPr>
            <a:lvl2pPr marL="0" indent="0" algn="l">
              <a:spcBef>
                <a:spcPts val="0"/>
              </a:spcBef>
              <a:buNone/>
              <a:defRPr sz="1800">
                <a:solidFill>
                  <a:schemeClr val="tx1"/>
                </a:solidFill>
              </a:defRPr>
            </a:lvl2pPr>
            <a:lvl3pPr marL="0" indent="0" algn="l">
              <a:spcBef>
                <a:spcPts val="0"/>
              </a:spcBef>
              <a:buNone/>
              <a:defRPr sz="1800">
                <a:solidFill>
                  <a:schemeClr val="tx1"/>
                </a:solidFill>
              </a:defRPr>
            </a:lvl3pPr>
            <a:lvl4pPr marL="0" indent="0" algn="l">
              <a:spcBef>
                <a:spcPts val="0"/>
              </a:spcBef>
              <a:buNone/>
              <a:defRPr sz="1800">
                <a:solidFill>
                  <a:schemeClr val="tx1"/>
                </a:solidFill>
              </a:defRPr>
            </a:lvl4pPr>
            <a:lvl5pPr marL="0" indent="0" algn="l">
              <a:spcBef>
                <a:spcPts val="0"/>
              </a:spcBef>
              <a:buNone/>
              <a:defRPr sz="1800">
                <a:solidFill>
                  <a:schemeClr val="tx1"/>
                </a:solidFill>
              </a:defRPr>
            </a:lvl5pPr>
            <a:lvl6pPr marL="0" indent="0" algn="l">
              <a:spcBef>
                <a:spcPts val="0"/>
              </a:spcBef>
              <a:buNone/>
              <a:defRPr sz="1800">
                <a:solidFill>
                  <a:schemeClr val="tx1"/>
                </a:solidFill>
              </a:defRPr>
            </a:lvl6pPr>
            <a:lvl7pPr marL="0" indent="0" algn="l">
              <a:spcBef>
                <a:spcPts val="0"/>
              </a:spcBef>
              <a:buNone/>
              <a:defRPr sz="1800">
                <a:solidFill>
                  <a:schemeClr val="tx1"/>
                </a:solidFill>
              </a:defRPr>
            </a:lvl7pPr>
            <a:lvl8pPr marL="0" indent="0" algn="l">
              <a:spcBef>
                <a:spcPts val="0"/>
              </a:spcBef>
              <a:buNone/>
              <a:defRPr sz="1800">
                <a:solidFill>
                  <a:schemeClr val="tx1"/>
                </a:solidFill>
              </a:defRPr>
            </a:lvl8pPr>
            <a:lvl9pPr marL="0" indent="0" algn="l">
              <a:spcBef>
                <a:spcPts val="0"/>
              </a:spcBef>
              <a:buNone/>
              <a:defRPr sz="1800">
                <a:solidFill>
                  <a:schemeClr val="tx1"/>
                </a:solidFill>
              </a:defRPr>
            </a:lvl9pPr>
          </a:lstStyle>
          <a:p>
            <a:r>
              <a:rPr lang="en-US"/>
              <a:t>[Presenter Name</a:t>
            </a:r>
            <a:br>
              <a:rPr lang="en-US"/>
            </a:br>
            <a:r>
              <a:rPr lang="en-US"/>
              <a:t>Location</a:t>
            </a:r>
            <a:br>
              <a:rPr lang="en-US"/>
            </a:br>
            <a:r>
              <a:rPr lang="en-US"/>
              <a:t>Month 00, 0000]</a:t>
            </a:r>
          </a:p>
        </p:txBody>
      </p:sp>
    </p:spTree>
    <p:extLst>
      <p:ext uri="{BB962C8B-B14F-4D97-AF65-F5344CB8AC3E}">
        <p14:creationId xmlns:p14="http://schemas.microsoft.com/office/powerpoint/2010/main" val="460524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hoto">
    <p:bg>
      <p:bgPr>
        <a:solidFill>
          <a:srgbClr val="5A6978"/>
        </a:solidFill>
        <a:effectLst/>
      </p:bgPr>
    </p:bg>
    <p:spTree>
      <p:nvGrpSpPr>
        <p:cNvPr id="1" name=""/>
        <p:cNvGrpSpPr/>
        <p:nvPr/>
      </p:nvGrpSpPr>
      <p:grpSpPr>
        <a:xfrm>
          <a:off x="0" y="0"/>
          <a:ext cx="0" cy="0"/>
          <a:chOff x="0" y="0"/>
          <a:chExt cx="0" cy="0"/>
        </a:xfrm>
      </p:grpSpPr>
      <p:pic>
        <p:nvPicPr>
          <p:cNvPr id="7" name="Photo">
            <a:extLst>
              <a:ext uri="{FF2B5EF4-FFF2-40B4-BE49-F238E27FC236}">
                <a16:creationId xmlns:a16="http://schemas.microsoft.com/office/drawing/2014/main" id="{140D258F-223A-EB48-9CFC-1990F4502F9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raphic">
            <a:extLst>
              <a:ext uri="{FF2B5EF4-FFF2-40B4-BE49-F238E27FC236}">
                <a16:creationId xmlns:a16="http://schemas.microsoft.com/office/drawing/2014/main" id="{1DC17401-F6F1-F24D-8ADD-E7C1816FF662}"/>
              </a:ext>
            </a:extLst>
          </p:cNvPr>
          <p:cNvSpPr>
            <a:spLocks noChangeAspect="1" noEditPoints="1"/>
          </p:cNvSpPr>
          <p:nvPr userDrawn="1"/>
        </p:nvSpPr>
        <p:spPr bwMode="hidden">
          <a:xfrm>
            <a:off x="9448800" y="2880360"/>
            <a:ext cx="2743200" cy="1371600"/>
          </a:xfrm>
          <a:custGeom>
            <a:avLst/>
            <a:gdLst>
              <a:gd name="T0" fmla="*/ 311 w 5292"/>
              <a:gd name="T1" fmla="*/ 1065 h 2657"/>
              <a:gd name="T2" fmla="*/ 311 w 5292"/>
              <a:gd name="T3" fmla="*/ 1065 h 2657"/>
              <a:gd name="T4" fmla="*/ 0 w 5292"/>
              <a:gd name="T5" fmla="*/ 1065 h 2657"/>
              <a:gd name="T6" fmla="*/ 0 w 5292"/>
              <a:gd name="T7" fmla="*/ 2657 h 2657"/>
              <a:gd name="T8" fmla="*/ 311 w 5292"/>
              <a:gd name="T9" fmla="*/ 2657 h 2657"/>
              <a:gd name="T10" fmla="*/ 311 w 5292"/>
              <a:gd name="T11" fmla="*/ 1065 h 2657"/>
              <a:gd name="T12" fmla="*/ 1556 w 5292"/>
              <a:gd name="T13" fmla="*/ 332 h 2657"/>
              <a:gd name="T14" fmla="*/ 1556 w 5292"/>
              <a:gd name="T15" fmla="*/ 332 h 2657"/>
              <a:gd name="T16" fmla="*/ 1245 w 5292"/>
              <a:gd name="T17" fmla="*/ 332 h 2657"/>
              <a:gd name="T18" fmla="*/ 1245 w 5292"/>
              <a:gd name="T19" fmla="*/ 2657 h 2657"/>
              <a:gd name="T20" fmla="*/ 1556 w 5292"/>
              <a:gd name="T21" fmla="*/ 2657 h 2657"/>
              <a:gd name="T22" fmla="*/ 1556 w 5292"/>
              <a:gd name="T23" fmla="*/ 332 h 2657"/>
              <a:gd name="T24" fmla="*/ 2802 w 5292"/>
              <a:gd name="T25" fmla="*/ 982 h 2657"/>
              <a:gd name="T26" fmla="*/ 2802 w 5292"/>
              <a:gd name="T27" fmla="*/ 982 h 2657"/>
              <a:gd name="T28" fmla="*/ 2490 w 5292"/>
              <a:gd name="T29" fmla="*/ 982 h 2657"/>
              <a:gd name="T30" fmla="*/ 2490 w 5292"/>
              <a:gd name="T31" fmla="*/ 2657 h 2657"/>
              <a:gd name="T32" fmla="*/ 2802 w 5292"/>
              <a:gd name="T33" fmla="*/ 2657 h 2657"/>
              <a:gd name="T34" fmla="*/ 2802 w 5292"/>
              <a:gd name="T35" fmla="*/ 982 h 2657"/>
              <a:gd name="T36" fmla="*/ 4047 w 5292"/>
              <a:gd name="T37" fmla="*/ 0 h 2657"/>
              <a:gd name="T38" fmla="*/ 4047 w 5292"/>
              <a:gd name="T39" fmla="*/ 0 h 2657"/>
              <a:gd name="T40" fmla="*/ 3736 w 5292"/>
              <a:gd name="T41" fmla="*/ 0 h 2657"/>
              <a:gd name="T42" fmla="*/ 3736 w 5292"/>
              <a:gd name="T43" fmla="*/ 2657 h 2657"/>
              <a:gd name="T44" fmla="*/ 4047 w 5292"/>
              <a:gd name="T45" fmla="*/ 2657 h 2657"/>
              <a:gd name="T46" fmla="*/ 4047 w 5292"/>
              <a:gd name="T47" fmla="*/ 0 h 2657"/>
              <a:gd name="T48" fmla="*/ 5292 w 5292"/>
              <a:gd name="T49" fmla="*/ 2657 h 2657"/>
              <a:gd name="T50" fmla="*/ 5292 w 5292"/>
              <a:gd name="T51" fmla="*/ 2657 h 2657"/>
              <a:gd name="T52" fmla="*/ 4981 w 5292"/>
              <a:gd name="T53" fmla="*/ 2657 h 2657"/>
              <a:gd name="T54" fmla="*/ 4981 w 5292"/>
              <a:gd name="T55" fmla="*/ 1258 h 2657"/>
              <a:gd name="T56" fmla="*/ 5292 w 5292"/>
              <a:gd name="T57" fmla="*/ 1258 h 2657"/>
              <a:gd name="T58" fmla="*/ 5292 w 5292"/>
              <a:gd name="T59" fmla="*/ 265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92" h="2657">
                <a:moveTo>
                  <a:pt x="311" y="1065"/>
                </a:moveTo>
                <a:lnTo>
                  <a:pt x="311" y="1065"/>
                </a:lnTo>
                <a:lnTo>
                  <a:pt x="0" y="1065"/>
                </a:lnTo>
                <a:lnTo>
                  <a:pt x="0" y="2657"/>
                </a:lnTo>
                <a:lnTo>
                  <a:pt x="311" y="2657"/>
                </a:lnTo>
                <a:lnTo>
                  <a:pt x="311" y="1065"/>
                </a:lnTo>
                <a:close/>
                <a:moveTo>
                  <a:pt x="1556" y="332"/>
                </a:moveTo>
                <a:lnTo>
                  <a:pt x="1556" y="332"/>
                </a:lnTo>
                <a:lnTo>
                  <a:pt x="1245" y="332"/>
                </a:lnTo>
                <a:lnTo>
                  <a:pt x="1245" y="2657"/>
                </a:lnTo>
                <a:lnTo>
                  <a:pt x="1556" y="2657"/>
                </a:lnTo>
                <a:lnTo>
                  <a:pt x="1556" y="332"/>
                </a:lnTo>
                <a:close/>
                <a:moveTo>
                  <a:pt x="2802" y="982"/>
                </a:moveTo>
                <a:lnTo>
                  <a:pt x="2802" y="982"/>
                </a:lnTo>
                <a:lnTo>
                  <a:pt x="2490" y="982"/>
                </a:lnTo>
                <a:lnTo>
                  <a:pt x="2490" y="2657"/>
                </a:lnTo>
                <a:lnTo>
                  <a:pt x="2802" y="2657"/>
                </a:lnTo>
                <a:lnTo>
                  <a:pt x="2802" y="982"/>
                </a:lnTo>
                <a:close/>
                <a:moveTo>
                  <a:pt x="4047" y="0"/>
                </a:moveTo>
                <a:lnTo>
                  <a:pt x="4047" y="0"/>
                </a:lnTo>
                <a:lnTo>
                  <a:pt x="3736" y="0"/>
                </a:lnTo>
                <a:lnTo>
                  <a:pt x="3736" y="2657"/>
                </a:lnTo>
                <a:lnTo>
                  <a:pt x="4047" y="2657"/>
                </a:lnTo>
                <a:lnTo>
                  <a:pt x="4047" y="0"/>
                </a:lnTo>
                <a:close/>
                <a:moveTo>
                  <a:pt x="5292" y="2657"/>
                </a:moveTo>
                <a:lnTo>
                  <a:pt x="5292" y="2657"/>
                </a:lnTo>
                <a:lnTo>
                  <a:pt x="4981" y="2657"/>
                </a:lnTo>
                <a:lnTo>
                  <a:pt x="4981" y="1258"/>
                </a:lnTo>
                <a:lnTo>
                  <a:pt x="5292" y="1258"/>
                </a:lnTo>
                <a:lnTo>
                  <a:pt x="5292" y="2657"/>
                </a:lnTo>
                <a:close/>
              </a:path>
            </a:pathLst>
          </a:custGeom>
          <a:solidFill>
            <a:srgbClr val="00EEA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Gainwell" descr="Gainwell Technologies">
            <a:extLst>
              <a:ext uri="{FF2B5EF4-FFF2-40B4-BE49-F238E27FC236}">
                <a16:creationId xmlns:a16="http://schemas.microsoft.com/office/drawing/2014/main" id="{1C16A3C4-BD68-4744-9D29-399AAB7347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9423358" y="5631497"/>
            <a:ext cx="2571750" cy="1011555"/>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57200" y="457201"/>
            <a:ext cx="8382000" cy="2286000"/>
          </a:xfrm>
        </p:spPr>
        <p:txBody>
          <a:bodyPr anchor="b"/>
          <a:lstStyle>
            <a:lvl1pPr algn="l">
              <a:defRPr sz="4400" spc="0" baseline="0"/>
            </a:lvl1pPr>
          </a:lstStyle>
          <a:p>
            <a:r>
              <a:rPr lang="en-US"/>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57199" y="2971802"/>
            <a:ext cx="8382001" cy="914400"/>
          </a:xfrm>
        </p:spPr>
        <p:txBody>
          <a:bodyPr>
            <a:noAutofit/>
          </a:bodyPr>
          <a:lstStyle>
            <a:lvl1pPr marL="0" indent="0" algn="l">
              <a:spcBef>
                <a:spcPts val="0"/>
              </a:spcBef>
              <a:buNone/>
              <a:defRPr sz="18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[Presenter Name</a:t>
            </a:r>
            <a:br>
              <a:rPr lang="en-US"/>
            </a:br>
            <a:r>
              <a:rPr lang="en-US"/>
              <a:t>Location</a:t>
            </a:r>
            <a:br>
              <a:rPr lang="en-US"/>
            </a:br>
            <a:r>
              <a:rPr lang="en-US"/>
              <a:t>Month 00, 0000]</a:t>
            </a:r>
          </a:p>
        </p:txBody>
      </p:sp>
    </p:spTree>
    <p:extLst>
      <p:ext uri="{BB962C8B-B14F-4D97-AF65-F5344CB8AC3E}">
        <p14:creationId xmlns:p14="http://schemas.microsoft.com/office/powerpoint/2010/main" val="4146783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1256E4-D242-17D7-2D65-49E0F20E9629}"/>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457200" y="2057400"/>
            <a:ext cx="11277600" cy="3739896"/>
          </a:xfrm>
        </p:spPr>
        <p:txBody>
          <a:bodyPr numCol="2" spcCol="758952"/>
          <a:lstStyle>
            <a:lvl1pPr marL="365760" indent="-365760">
              <a:buFont typeface="+mj-lt"/>
              <a:buAutoNum type="arabicPeriod"/>
              <a:tabLst>
                <a:tab pos="5254625" algn="r"/>
              </a:tabLst>
              <a:defRPr/>
            </a:lvl1pPr>
            <a:lvl2pPr marL="548640" indent="-182563">
              <a:tabLst>
                <a:tab pos="5254625" algn="r"/>
              </a:tabLst>
              <a:defRPr/>
            </a:lvl2pPr>
            <a:lvl3pPr marL="731520" indent="-182563">
              <a:tabLst>
                <a:tab pos="5254625" algn="r"/>
              </a:tabLst>
              <a:defRPr/>
            </a:lvl3pPr>
            <a:lvl4pPr marL="914400" indent="-182563">
              <a:tabLst>
                <a:tab pos="5254625" algn="r"/>
              </a:tabLst>
              <a:defRPr/>
            </a:lvl4pPr>
            <a:lvl5pPr marL="1097280" indent="-182563">
              <a:tabLst>
                <a:tab pos="5254625" algn="r"/>
              </a:tabLst>
              <a:defRPr/>
            </a:lvl5pPr>
            <a:lvl6pPr marL="1280160" indent="-182563">
              <a:tabLst>
                <a:tab pos="5254625" algn="r"/>
              </a:tabLst>
              <a:defRPr/>
            </a:lvl6pPr>
            <a:lvl7pPr marL="1463040" indent="-182563">
              <a:tabLst>
                <a:tab pos="5254625" algn="r"/>
              </a:tabLst>
              <a:defRPr/>
            </a:lvl7pPr>
            <a:lvl8pPr marL="1645920" indent="-182563">
              <a:tabLst>
                <a:tab pos="5254625" algn="r"/>
              </a:tabLst>
              <a:defRPr/>
            </a:lvl8pPr>
            <a:lvl9pPr marL="1828800" indent="-182563">
              <a:tabLst>
                <a:tab pos="5254625" algn="r"/>
              </a:tabLst>
              <a:defRPr/>
            </a:lvl9pPr>
          </a:lstStyle>
          <a:p>
            <a:pPr lvl="0"/>
            <a:r>
              <a:rPr lang="en-US"/>
              <a:t>[Agenda item]</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7" name="Picture 6">
            <a:extLst>
              <a:ext uri="{FF2B5EF4-FFF2-40B4-BE49-F238E27FC236}">
                <a16:creationId xmlns:a16="http://schemas.microsoft.com/office/drawing/2014/main" id="{78464D6C-E1C0-C6D4-A4A5-CFBFC92D70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8" name="Picture 7">
            <a:extLst>
              <a:ext uri="{FF2B5EF4-FFF2-40B4-BE49-F238E27FC236}">
                <a16:creationId xmlns:a16="http://schemas.microsoft.com/office/drawing/2014/main" id="{1A3EF0B5-A153-B436-0809-E7C16C20528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10" name="Straight Connector 9">
            <a:extLst>
              <a:ext uri="{FF2B5EF4-FFF2-40B4-BE49-F238E27FC236}">
                <a16:creationId xmlns:a16="http://schemas.microsoft.com/office/drawing/2014/main" id="{84BE1009-114D-5EDC-A5F1-5E97364215E4}"/>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8663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00">
          <p15:clr>
            <a:srgbClr val="FBAE40"/>
          </p15:clr>
        </p15:guide>
        <p15:guide id="2" pos="4080">
          <p15:clr>
            <a:srgbClr val="FBAE40"/>
          </p15:clr>
        </p15:guide>
        <p15:guide id="3" orient="horz" pos="1296">
          <p15:clr>
            <a:srgbClr val="FBAE40"/>
          </p15:clr>
        </p15:guide>
        <p15:guide id="4" orient="horz" pos="394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2BD01-49FF-C807-0E95-F78776F7833D}"/>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457200" y="1746504"/>
            <a:ext cx="8381999"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F1299C3-4B7A-B7AE-5410-1454409E36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8" name="Picture 7">
            <a:extLst>
              <a:ext uri="{FF2B5EF4-FFF2-40B4-BE49-F238E27FC236}">
                <a16:creationId xmlns:a16="http://schemas.microsoft.com/office/drawing/2014/main" id="{C78660B8-A5F0-9EFF-E336-6473F613CC0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9" name="Straight Connector 8">
            <a:extLst>
              <a:ext uri="{FF2B5EF4-FFF2-40B4-BE49-F238E27FC236}">
                <a16:creationId xmlns:a16="http://schemas.microsoft.com/office/drawing/2014/main" id="{6EE963B3-5E23-84BE-22A2-6F0629034213}"/>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349238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orient="horz" pos="3946">
          <p15:clr>
            <a:srgbClr val="FBAE40"/>
          </p15:clr>
        </p15:guide>
        <p15:guide id="3" pos="5568">
          <p15:clr>
            <a:srgbClr val="FBAE40"/>
          </p15:clr>
        </p15:guide>
        <p15:guide id="4"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1453895"/>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453895"/>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B37011B-3B19-C1C9-72EB-1780C91D3B4F}"/>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12" name="Picture 11">
            <a:extLst>
              <a:ext uri="{FF2B5EF4-FFF2-40B4-BE49-F238E27FC236}">
                <a16:creationId xmlns:a16="http://schemas.microsoft.com/office/drawing/2014/main" id="{34066799-4B27-B2DE-3FE6-BED381E923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13" name="Picture 12">
            <a:extLst>
              <a:ext uri="{FF2B5EF4-FFF2-40B4-BE49-F238E27FC236}">
                <a16:creationId xmlns:a16="http://schemas.microsoft.com/office/drawing/2014/main" id="{8402C13D-F0E5-95E4-FF1F-E9DAC5882F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14" name="Straight Connector 13">
            <a:extLst>
              <a:ext uri="{FF2B5EF4-FFF2-40B4-BE49-F238E27FC236}">
                <a16:creationId xmlns:a16="http://schemas.microsoft.com/office/drawing/2014/main" id="{2078E59E-0760-749A-B47B-B34FD6810502}"/>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202716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Green">
    <p:bg>
      <p:bgPr>
        <a:solidFill>
          <a:srgbClr val="00EEAE"/>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2057399"/>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p>
        </p:txBody>
      </p:sp>
      <p:sp>
        <p:nvSpPr>
          <p:cNvPr id="5" name="Date Placeholder 5">
            <a:extLst>
              <a:ext uri="{FF2B5EF4-FFF2-40B4-BE49-F238E27FC236}">
                <a16:creationId xmlns:a16="http://schemas.microsoft.com/office/drawing/2014/main" id="{57C8CC73-393F-4981-B14C-F9ABD18466AD}"/>
              </a:ext>
            </a:extLst>
          </p:cNvPr>
          <p:cNvSpPr>
            <a:spLocks noGrp="1"/>
          </p:cNvSpPr>
          <p:nvPr>
            <p:ph type="dt" sz="half" idx="10"/>
          </p:nvPr>
        </p:nvSpPr>
        <p:spPr/>
        <p:txBody>
          <a:bodyPr/>
          <a:lstStyle/>
          <a:p>
            <a:r>
              <a:rPr lang="en-US"/>
              <a:t>[Month 00, 0000]</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4294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Gray">
    <p:bg>
      <p:bgPr>
        <a:solidFill>
          <a:srgbClr val="5A6978"/>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2057399"/>
            <a:ext cx="54864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p>
        </p:txBody>
      </p:sp>
      <p:sp>
        <p:nvSpPr>
          <p:cNvPr id="5" name="Date Placeholder 5">
            <a:extLst>
              <a:ext uri="{FF2B5EF4-FFF2-40B4-BE49-F238E27FC236}">
                <a16:creationId xmlns:a16="http://schemas.microsoft.com/office/drawing/2014/main" id="{57C8CC73-393F-4981-B14C-F9ABD18466AD}"/>
              </a:ext>
            </a:extLst>
          </p:cNvPr>
          <p:cNvSpPr>
            <a:spLocks noGrp="1"/>
          </p:cNvSpPr>
          <p:nvPr>
            <p:ph type="dt" sz="half" idx="10"/>
          </p:nvPr>
        </p:nvSpPr>
        <p:spPr/>
        <p:txBody>
          <a:bodyPr/>
          <a:lstStyle/>
          <a:p>
            <a:r>
              <a:rPr lang="en-US"/>
              <a:t>[Month 00, 0000]</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
        <p:nvSpPr>
          <p:cNvPr id="2" name="Rectangle 1">
            <a:extLst>
              <a:ext uri="{FF2B5EF4-FFF2-40B4-BE49-F238E27FC236}">
                <a16:creationId xmlns:a16="http://schemas.microsoft.com/office/drawing/2014/main" id="{3980702E-B07B-7D97-474F-AC25941B49CB}"/>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9" name="Picture 8">
            <a:extLst>
              <a:ext uri="{FF2B5EF4-FFF2-40B4-BE49-F238E27FC236}">
                <a16:creationId xmlns:a16="http://schemas.microsoft.com/office/drawing/2014/main" id="{7EFBCCED-2FF1-69F1-910D-89CA3DF4FB8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10" name="Picture 9">
            <a:extLst>
              <a:ext uri="{FF2B5EF4-FFF2-40B4-BE49-F238E27FC236}">
                <a16:creationId xmlns:a16="http://schemas.microsoft.com/office/drawing/2014/main" id="{B8E7C55F-2823-1A6D-A132-085BB472DB7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11" name="Straight Connector 10">
            <a:extLst>
              <a:ext uri="{FF2B5EF4-FFF2-40B4-BE49-F238E27FC236}">
                <a16:creationId xmlns:a16="http://schemas.microsoft.com/office/drawing/2014/main" id="{8419D2F7-CA7F-3930-5A58-66B446C0BD52}"/>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110415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guide id="3" orient="horz" pos="3946">
          <p15:clr>
            <a:srgbClr val="FBAE40"/>
          </p15:clr>
        </p15:guide>
        <p15:guide id="4" orient="horz" pos="1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CA02-58EE-394C-8881-63D4252B8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6620D-C111-054A-9A87-D79E2ED29E16}"/>
              </a:ext>
            </a:extLst>
          </p:cNvPr>
          <p:cNvSpPr>
            <a:spLocks noGrp="1"/>
          </p:cNvSpPr>
          <p:nvPr>
            <p:ph idx="1"/>
          </p:nvPr>
        </p:nvSpPr>
        <p:spPr/>
        <p:txBody>
          <a:bodyPr/>
          <a:lstStyle>
            <a:lvl1pPr marL="457200" indent="-457200">
              <a:buClr>
                <a:schemeClr val="accent1"/>
              </a:buClr>
              <a:buSzPct val="100000"/>
              <a:buFont typeface="Lucida Grande" panose="020B0600040502020204" pitchFamily="34" charset="0"/>
              <a:buChar char="■"/>
              <a:defRPr/>
            </a:lvl1pPr>
            <a:lvl2pPr marL="800100" indent="-342900">
              <a:buClr>
                <a:schemeClr val="accent2"/>
              </a:buClr>
              <a:buSzPct val="100000"/>
              <a:buFont typeface="Arial" panose="020B0604020202020204" pitchFamily="34" charset="0"/>
              <a:buChar char="•"/>
              <a:defRPr/>
            </a:lvl2pPr>
            <a:lvl3pPr marL="1257300" indent="-342900">
              <a:buClr>
                <a:schemeClr val="accent3"/>
              </a:buClr>
              <a:buSzPct val="100000"/>
              <a:buFont typeface="Lucida Grande" panose="020B0600040502020204" pitchFamily="34" charset="0"/>
              <a:buChar char="■"/>
              <a:defRPr/>
            </a:lvl3pPr>
            <a:lvl4pPr marL="1657350" indent="-285750">
              <a:buClr>
                <a:schemeClr val="accent4"/>
              </a:buClr>
              <a:buSzPct val="100000"/>
              <a:buFont typeface="Lucida Grande" panose="020B0600040502020204" pitchFamily="34" charset="0"/>
              <a:buChar char="◦"/>
              <a:defRPr/>
            </a:lvl4pPr>
            <a:lvl5pPr marL="2114550"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1">
            <a:extLst>
              <a:ext uri="{FF2B5EF4-FFF2-40B4-BE49-F238E27FC236}">
                <a16:creationId xmlns:a16="http://schemas.microsoft.com/office/drawing/2014/main" id="{AE8C522D-A850-E7AA-4138-33173B1B43D3}"/>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104748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and Phot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1362455"/>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07840" y="1362455"/>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a:extLst>
              <a:ext uri="{FF2B5EF4-FFF2-40B4-BE49-F238E27FC236}">
                <a16:creationId xmlns:a16="http://schemas.microsoft.com/office/drawing/2014/main" id="{12B3D137-E455-0F4D-AD9B-E461896E8C23}"/>
              </a:ext>
            </a:extLst>
          </p:cNvPr>
          <p:cNvSpPr>
            <a:spLocks noGrp="1"/>
          </p:cNvSpPr>
          <p:nvPr>
            <p:ph type="pic" sz="quarter" idx="13"/>
          </p:nvPr>
        </p:nvSpPr>
        <p:spPr>
          <a:xfrm>
            <a:off x="8168639" y="1362456"/>
            <a:ext cx="3566160" cy="3749040"/>
          </a:xfrm>
          <a:solidFill>
            <a:srgbClr val="EBEDF5"/>
          </a:solidFill>
        </p:spPr>
        <p:txBody>
          <a:bodyPr anchor="ctr" anchorCtr="0">
            <a:normAutofit/>
          </a:bodyPr>
          <a:lstStyle>
            <a:lvl1pPr marL="0" indent="0" algn="ctr">
              <a:spcBef>
                <a:spcPts val="0"/>
              </a:spcBef>
              <a:buNone/>
              <a:defRPr sz="1200"/>
            </a:lvl1pPr>
          </a:lstStyle>
          <a:p>
            <a:r>
              <a:rPr lang="en-US"/>
              <a:t>Click icon to add picture</a:t>
            </a:r>
          </a:p>
        </p:txBody>
      </p:sp>
      <p:sp>
        <p:nvSpPr>
          <p:cNvPr id="13" name="Rectangle 12">
            <a:extLst>
              <a:ext uri="{FF2B5EF4-FFF2-40B4-BE49-F238E27FC236}">
                <a16:creationId xmlns:a16="http://schemas.microsoft.com/office/drawing/2014/main" id="{F19BA699-C3E1-FE0D-5451-0EFBACEFFF03}"/>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14" name="Picture 13">
            <a:extLst>
              <a:ext uri="{FF2B5EF4-FFF2-40B4-BE49-F238E27FC236}">
                <a16:creationId xmlns:a16="http://schemas.microsoft.com/office/drawing/2014/main" id="{FD975FA6-F9EE-A252-74E2-CC451EAC0E5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15" name="Picture 14">
            <a:extLst>
              <a:ext uri="{FF2B5EF4-FFF2-40B4-BE49-F238E27FC236}">
                <a16:creationId xmlns:a16="http://schemas.microsoft.com/office/drawing/2014/main" id="{EFB2AA2C-0698-AF84-285C-D93E0E2A38D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16" name="Straight Connector 15">
            <a:extLst>
              <a:ext uri="{FF2B5EF4-FFF2-40B4-BE49-F238E27FC236}">
                <a16:creationId xmlns:a16="http://schemas.microsoft.com/office/drawing/2014/main" id="{281C0BE1-CABA-A765-50C9-7B5807585FA6}"/>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24898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1417319"/>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07840" y="1417319"/>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168640" y="1417319"/>
            <a:ext cx="356616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98F8390-A58C-2E75-729D-248720F0F3AE}"/>
              </a:ext>
            </a:extLst>
          </p:cNvPr>
          <p:cNvSpPr/>
          <p:nvPr userDrawn="1"/>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9" name="Picture 8">
            <a:extLst>
              <a:ext uri="{FF2B5EF4-FFF2-40B4-BE49-F238E27FC236}">
                <a16:creationId xmlns:a16="http://schemas.microsoft.com/office/drawing/2014/main" id="{C22713D7-1A91-22D2-C414-5766A630A1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10" name="Picture 9">
            <a:extLst>
              <a:ext uri="{FF2B5EF4-FFF2-40B4-BE49-F238E27FC236}">
                <a16:creationId xmlns:a16="http://schemas.microsoft.com/office/drawing/2014/main" id="{64BA9787-6F21-A076-1889-9A398BD1856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11" name="Straight Connector 10">
            <a:extLst>
              <a:ext uri="{FF2B5EF4-FFF2-40B4-BE49-F238E27FC236}">
                <a16:creationId xmlns:a16="http://schemas.microsoft.com/office/drawing/2014/main" id="{462A3FEA-9F86-4D69-BD98-E525EB7688C5}"/>
              </a:ext>
            </a:extLst>
          </p:cNvPr>
          <p:cNvCxnSpPr/>
          <p:nvPr userDrawn="1"/>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Tree>
    <p:extLst>
      <p:ext uri="{BB962C8B-B14F-4D97-AF65-F5344CB8AC3E}">
        <p14:creationId xmlns:p14="http://schemas.microsoft.com/office/powerpoint/2010/main" val="153614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12">
          <p15:clr>
            <a:srgbClr val="FBAE40"/>
          </p15:clr>
        </p15:guide>
        <p15:guide id="2" pos="2536">
          <p15:clr>
            <a:srgbClr val="FBAE40"/>
          </p15:clr>
        </p15:guide>
        <p15:guide id="3" pos="4960">
          <p15:clr>
            <a:srgbClr val="FBAE40"/>
          </p15:clr>
        </p15:guide>
        <p15:guide id="4" pos="5144">
          <p15:clr>
            <a:srgbClr val="FBAE40"/>
          </p15:clr>
        </p15:guide>
        <p15:guide id="5" orient="horz" pos="1296">
          <p15:clr>
            <a:srgbClr val="FBAE40"/>
          </p15:clr>
        </p15:guide>
        <p15:guide id="6" orient="horz" pos="394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2587752" cy="420624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55848" y="2057399"/>
            <a:ext cx="2587752" cy="420624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2057399"/>
            <a:ext cx="2587752" cy="420624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47048" y="2057399"/>
            <a:ext cx="2587752" cy="420624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p>
        </p:txBody>
      </p:sp>
      <p:sp>
        <p:nvSpPr>
          <p:cNvPr id="5" name="Date Placeholder 7">
            <a:extLst>
              <a:ext uri="{FF2B5EF4-FFF2-40B4-BE49-F238E27FC236}">
                <a16:creationId xmlns:a16="http://schemas.microsoft.com/office/drawing/2014/main" id="{57C8CC73-393F-4981-B14C-F9ABD18466AD}"/>
              </a:ext>
            </a:extLst>
          </p:cNvPr>
          <p:cNvSpPr>
            <a:spLocks noGrp="1"/>
          </p:cNvSpPr>
          <p:nvPr>
            <p:ph type="dt" sz="half" idx="10"/>
          </p:nvPr>
        </p:nvSpPr>
        <p:spPr/>
        <p:txBody>
          <a:bodyPr/>
          <a:lstStyle/>
          <a:p>
            <a:r>
              <a:rPr lang="en-US"/>
              <a:t>[Month 00, 0000]</a:t>
            </a:r>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37602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12">
          <p15:clr>
            <a:srgbClr val="FBAE40"/>
          </p15:clr>
        </p15:guide>
        <p15:guide id="2" pos="1920">
          <p15:clr>
            <a:srgbClr val="FBAE40"/>
          </p15:clr>
        </p15:guide>
        <p15:guide id="3" pos="5568">
          <p15:clr>
            <a:srgbClr val="FBAE40"/>
          </p15:clr>
        </p15:guide>
        <p15:guide id="4" pos="5760">
          <p15:clr>
            <a:srgbClr val="FBAE40"/>
          </p15:clr>
        </p15:guide>
        <p15:guide id="5" pos="3744">
          <p15:clr>
            <a:srgbClr val="FBAE40"/>
          </p15:clr>
        </p15:guide>
        <p15:guide id="6" pos="3936">
          <p15:clr>
            <a:srgbClr val="FBAE40"/>
          </p15:clr>
        </p15:guide>
        <p15:guide id="7" orient="horz" pos="1296">
          <p15:clr>
            <a:srgbClr val="FBAE40"/>
          </p15:clr>
        </p15:guide>
        <p15:guide id="8" orient="horz" pos="394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741680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168640" y="2057399"/>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99E07BA-A10D-BC4F-976C-2D3F4A4918C2}"/>
              </a:ext>
            </a:extLst>
          </p:cNvPr>
          <p:cNvSpPr>
            <a:spLocks noGrp="1"/>
          </p:cNvSpPr>
          <p:nvPr>
            <p:ph type="ftr" sz="quarter" idx="11"/>
          </p:nvPr>
        </p:nvSpPr>
        <p:spPr/>
        <p:txBody>
          <a:bodyPr/>
          <a:lstStyle/>
          <a:p>
            <a:r>
              <a:rPr lang="en-US"/>
              <a:t>[Presentation title]</a:t>
            </a:r>
          </a:p>
        </p:txBody>
      </p:sp>
      <p:sp>
        <p:nvSpPr>
          <p:cNvPr id="8" name="Date Placeholder 5">
            <a:extLst>
              <a:ext uri="{FF2B5EF4-FFF2-40B4-BE49-F238E27FC236}">
                <a16:creationId xmlns:a16="http://schemas.microsoft.com/office/drawing/2014/main" id="{C005F7AA-2760-A243-945A-1826064E050D}"/>
              </a:ext>
            </a:extLst>
          </p:cNvPr>
          <p:cNvSpPr>
            <a:spLocks noGrp="1"/>
          </p:cNvSpPr>
          <p:nvPr>
            <p:ph type="dt" sz="half" idx="10"/>
          </p:nvPr>
        </p:nvSpPr>
        <p:spPr/>
        <p:txBody>
          <a:bodyPr/>
          <a:lstStyle/>
          <a:p>
            <a:r>
              <a:rPr lang="en-US"/>
              <a:t>[Month 00, 0000]</a:t>
            </a:r>
          </a:p>
        </p:txBody>
      </p:sp>
      <p:sp>
        <p:nvSpPr>
          <p:cNvPr id="10" name="Slide Number Placeholder 6">
            <a:extLst>
              <a:ext uri="{FF2B5EF4-FFF2-40B4-BE49-F238E27FC236}">
                <a16:creationId xmlns:a16="http://schemas.microsoft.com/office/drawing/2014/main" id="{67FB1D32-3E1C-554A-A887-047CEBF6A063}"/>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pPr/>
              <a:t>‹#›</a:t>
            </a:fld>
            <a:endParaRPr lang="en-US"/>
          </a:p>
        </p:txBody>
      </p:sp>
    </p:spTree>
    <p:extLst>
      <p:ext uri="{BB962C8B-B14F-4D97-AF65-F5344CB8AC3E}">
        <p14:creationId xmlns:p14="http://schemas.microsoft.com/office/powerpoint/2010/main" val="83720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60">
          <p15:clr>
            <a:srgbClr val="FBAE40"/>
          </p15:clr>
        </p15:guide>
        <p15:guide id="4" pos="5144">
          <p15:clr>
            <a:srgbClr val="FBAE40"/>
          </p15:clr>
        </p15:guide>
        <p15:guide id="5" orient="horz" pos="3946">
          <p15:clr>
            <a:srgbClr val="FBAE40"/>
          </p15:clr>
        </p15:guide>
        <p15:guide id="6" orient="horz" pos="12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07840" y="2057399"/>
            <a:ext cx="74269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p>
        </p:txBody>
      </p:sp>
      <p:sp>
        <p:nvSpPr>
          <p:cNvPr id="5" name="Date Placeholder 5">
            <a:extLst>
              <a:ext uri="{FF2B5EF4-FFF2-40B4-BE49-F238E27FC236}">
                <a16:creationId xmlns:a16="http://schemas.microsoft.com/office/drawing/2014/main" id="{57C8CC73-393F-4981-B14C-F9ABD18466AD}"/>
              </a:ext>
            </a:extLst>
          </p:cNvPr>
          <p:cNvSpPr>
            <a:spLocks noGrp="1"/>
          </p:cNvSpPr>
          <p:nvPr>
            <p:ph type="dt" sz="half" idx="10"/>
          </p:nvPr>
        </p:nvSpPr>
        <p:spPr/>
        <p:txBody>
          <a:bodyPr/>
          <a:lstStyle/>
          <a:p>
            <a:r>
              <a:rPr lang="en-US"/>
              <a:t>[Month 00, 0000]</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57606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12">
          <p15:clr>
            <a:srgbClr val="FBAE40"/>
          </p15:clr>
        </p15:guide>
        <p15:guide id="2" pos="2536">
          <p15:clr>
            <a:srgbClr val="FBAE40"/>
          </p15:clr>
        </p15:guide>
        <p15:guide id="3" orient="horz" pos="1296">
          <p15:clr>
            <a:srgbClr val="FBAE40"/>
          </p15:clr>
        </p15:guide>
        <p15:guide id="4" orient="horz" pos="394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Phot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57200" y="2057399"/>
            <a:ext cx="3566160" cy="42062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a:extLst>
              <a:ext uri="{FF2B5EF4-FFF2-40B4-BE49-F238E27FC236}">
                <a16:creationId xmlns:a16="http://schemas.microsoft.com/office/drawing/2014/main" id="{FBA61BD7-0CCE-2D4F-858F-BAB299371BE6}"/>
              </a:ext>
            </a:extLst>
          </p:cNvPr>
          <p:cNvSpPr>
            <a:spLocks noGrp="1"/>
          </p:cNvSpPr>
          <p:nvPr>
            <p:ph type="pic" sz="quarter" idx="13"/>
          </p:nvPr>
        </p:nvSpPr>
        <p:spPr>
          <a:xfrm>
            <a:off x="4308474" y="2057400"/>
            <a:ext cx="7426325" cy="3749040"/>
          </a:xfrm>
          <a:solidFill>
            <a:srgbClr val="EBEDF5"/>
          </a:solidFill>
        </p:spPr>
        <p:txBody>
          <a:bodyPr anchor="ctr" anchorCtr="0">
            <a:normAutofit/>
          </a:bodyPr>
          <a:lstStyle>
            <a:lvl1pPr marL="0" indent="0" algn="ctr">
              <a:spcBef>
                <a:spcPts val="0"/>
              </a:spcBef>
              <a:buNone/>
              <a:defRPr sz="1200"/>
            </a:lvl1pPr>
          </a:lstStyle>
          <a:p>
            <a:r>
              <a:rPr lang="en-US"/>
              <a:t>Click icon to add picture</a:t>
            </a:r>
          </a:p>
        </p:txBody>
      </p:sp>
      <p:sp>
        <p:nvSpPr>
          <p:cNvPr id="11" name="Text Placeholder 4">
            <a:extLst>
              <a:ext uri="{FF2B5EF4-FFF2-40B4-BE49-F238E27FC236}">
                <a16:creationId xmlns:a16="http://schemas.microsoft.com/office/drawing/2014/main" id="{C0EE5D0F-C364-E546-9021-6B587A09C826}"/>
              </a:ext>
            </a:extLst>
          </p:cNvPr>
          <p:cNvSpPr>
            <a:spLocks noGrp="1"/>
          </p:cNvSpPr>
          <p:nvPr>
            <p:ph type="body" sz="quarter" idx="14" hasCustomPrompt="1"/>
          </p:nvPr>
        </p:nvSpPr>
        <p:spPr>
          <a:xfrm>
            <a:off x="4308475" y="5943599"/>
            <a:ext cx="7426324" cy="320040"/>
          </a:xfrm>
        </p:spPr>
        <p:txBody>
          <a:bodyPr>
            <a:normAutofit/>
          </a:bodyPr>
          <a:lstStyle>
            <a:lvl1pPr marL="0" indent="0">
              <a:spcBef>
                <a:spcPts val="0"/>
              </a:spcBef>
              <a:buNone/>
              <a:defRPr sz="1000" b="1"/>
            </a:lvl1pPr>
            <a:lvl2pPr marL="0" indent="0">
              <a:spcBef>
                <a:spcPts val="0"/>
              </a:spcBef>
              <a:buNone/>
              <a:defRPr sz="1000" b="1"/>
            </a:lvl2pPr>
            <a:lvl3pPr marL="0" indent="0">
              <a:spcBef>
                <a:spcPts val="0"/>
              </a:spcBef>
              <a:buNone/>
              <a:defRPr sz="1000" b="1"/>
            </a:lvl3pPr>
            <a:lvl4pPr marL="0" indent="0">
              <a:spcBef>
                <a:spcPts val="0"/>
              </a:spcBef>
              <a:buNone/>
              <a:defRPr sz="1000" b="1"/>
            </a:lvl4pPr>
            <a:lvl5pPr marL="0" indent="0">
              <a:spcBef>
                <a:spcPts val="0"/>
              </a:spcBef>
              <a:buNone/>
              <a:defRPr sz="1000" b="1"/>
            </a:lvl5pPr>
            <a:lvl6pPr marL="0" indent="0">
              <a:spcBef>
                <a:spcPts val="0"/>
              </a:spcBef>
              <a:buNone/>
              <a:defRPr sz="1000" b="1"/>
            </a:lvl6pPr>
            <a:lvl7pPr marL="0" indent="0">
              <a:spcBef>
                <a:spcPts val="0"/>
              </a:spcBef>
              <a:buNone/>
              <a:defRPr sz="1000" b="1"/>
            </a:lvl7pPr>
            <a:lvl8pPr marL="0" indent="0">
              <a:spcBef>
                <a:spcPts val="0"/>
              </a:spcBef>
              <a:buNone/>
              <a:defRPr sz="1000" b="1"/>
            </a:lvl8pPr>
            <a:lvl9pPr marL="0" indent="0">
              <a:spcBef>
                <a:spcPts val="0"/>
              </a:spcBef>
              <a:buNone/>
              <a:defRPr sz="1000" b="1"/>
            </a:lvl9pPr>
          </a:lstStyle>
          <a:p>
            <a:pPr lvl="0"/>
            <a:r>
              <a:rPr lang="en-US"/>
              <a:t>[Optional caption]</a:t>
            </a:r>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p>
        </p:txBody>
      </p:sp>
      <p:sp>
        <p:nvSpPr>
          <p:cNvPr id="5" name="Date Placeholder 6">
            <a:extLst>
              <a:ext uri="{FF2B5EF4-FFF2-40B4-BE49-F238E27FC236}">
                <a16:creationId xmlns:a16="http://schemas.microsoft.com/office/drawing/2014/main" id="{57C8CC73-393F-4981-B14C-F9ABD18466AD}"/>
              </a:ext>
            </a:extLst>
          </p:cNvPr>
          <p:cNvSpPr>
            <a:spLocks noGrp="1"/>
          </p:cNvSpPr>
          <p:nvPr>
            <p:ph type="dt" sz="half" idx="10"/>
          </p:nvPr>
        </p:nvSpPr>
        <p:spPr/>
        <p:txBody>
          <a:bodyPr/>
          <a:lstStyle/>
          <a:p>
            <a:r>
              <a:rPr lang="en-US"/>
              <a:t>[Month 00, 0000]</a:t>
            </a:r>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860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12">
          <p15:clr>
            <a:srgbClr val="FBAE40"/>
          </p15:clr>
        </p15:guide>
        <p15:guide id="2" pos="2536">
          <p15:clr>
            <a:srgbClr val="FBAE40"/>
          </p15:clr>
        </p15:guide>
        <p15:guide id="3" orient="horz" pos="1296">
          <p15:clr>
            <a:srgbClr val="FBAE40"/>
          </p15:clr>
        </p15:guide>
        <p15:guide id="4" orient="horz" pos="394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rgbClr val="00EE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E5E4-1CFA-584E-A98E-30B68F6DD7F9}"/>
              </a:ext>
            </a:extLst>
          </p:cNvPr>
          <p:cNvSpPr>
            <a:spLocks noGrp="1"/>
          </p:cNvSpPr>
          <p:nvPr>
            <p:ph type="title" hasCustomPrompt="1"/>
          </p:nvPr>
        </p:nvSpPr>
        <p:spPr/>
        <p:txBody>
          <a:bodyPr/>
          <a:lstStyle/>
          <a:p>
            <a:r>
              <a:rPr lang="en-US"/>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457201" y="2057400"/>
            <a:ext cx="8381999" cy="4206240"/>
          </a:xfrm>
        </p:spPr>
        <p:txBody>
          <a:bodyPr/>
          <a:lstStyle>
            <a:lvl1pPr marL="0" indent="0">
              <a:lnSpc>
                <a:spcPct val="90000"/>
              </a:lnSpc>
              <a:spcBef>
                <a:spcPts val="0"/>
              </a:spcBef>
              <a:buFontTx/>
              <a:buNone/>
              <a:defRPr sz="4400" b="1" spc="0" baseline="0">
                <a:solidFill>
                  <a:schemeClr val="tx1"/>
                </a:solidFill>
                <a:latin typeface="+mn-lt"/>
              </a:defRPr>
            </a:lvl1pPr>
            <a:lvl2pPr marL="182880">
              <a:spcBef>
                <a:spcPts val="1200"/>
              </a:spcBef>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[Big statement]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p>
        </p:txBody>
      </p:sp>
      <p:sp>
        <p:nvSpPr>
          <p:cNvPr id="4" name="Date Placeholder 4">
            <a:extLst>
              <a:ext uri="{FF2B5EF4-FFF2-40B4-BE49-F238E27FC236}">
                <a16:creationId xmlns:a16="http://schemas.microsoft.com/office/drawing/2014/main" id="{54C96292-B167-4D1F-B080-251301C106DD}"/>
              </a:ext>
            </a:extLst>
          </p:cNvPr>
          <p:cNvSpPr>
            <a:spLocks noGrp="1"/>
          </p:cNvSpPr>
          <p:nvPr>
            <p:ph type="dt" sz="half" idx="10"/>
          </p:nvPr>
        </p:nvSpPr>
        <p:spPr/>
        <p:txBody>
          <a:bodyPr/>
          <a:lstStyle/>
          <a:p>
            <a:r>
              <a:rPr lang="en-US"/>
              <a:t>[Month 00, 0000]</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38741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guide id="2" orient="horz" pos="1296">
          <p15:clr>
            <a:srgbClr val="FBAE40"/>
          </p15:clr>
        </p15:guide>
        <p15:guide id="3" orient="horz" pos="394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BEDF5"/>
        </a:solidFill>
        <a:effectLst/>
      </p:bgPr>
    </p:bg>
    <p:spTree>
      <p:nvGrpSpPr>
        <p:cNvPr id="1" name=""/>
        <p:cNvGrpSpPr/>
        <p:nvPr/>
      </p:nvGrpSpPr>
      <p:grpSpPr>
        <a:xfrm>
          <a:off x="0" y="0"/>
          <a:ext cx="0" cy="0"/>
          <a:chOff x="0" y="0"/>
          <a:chExt cx="0" cy="0"/>
        </a:xfrm>
      </p:grpSpPr>
      <p:sp>
        <p:nvSpPr>
          <p:cNvPr id="10" name="Graphic">
            <a:extLst>
              <a:ext uri="{FF2B5EF4-FFF2-40B4-BE49-F238E27FC236}">
                <a16:creationId xmlns:a16="http://schemas.microsoft.com/office/drawing/2014/main" id="{F8F2239C-3531-4362-820B-BECB6BEFB9F3}"/>
              </a:ext>
            </a:extLst>
          </p:cNvPr>
          <p:cNvSpPr>
            <a:spLocks noChangeAspect="1" noEditPoints="1"/>
          </p:cNvSpPr>
          <p:nvPr userDrawn="1"/>
        </p:nvSpPr>
        <p:spPr bwMode="hidden">
          <a:xfrm>
            <a:off x="6248400" y="2514600"/>
            <a:ext cx="5486400" cy="2743200"/>
          </a:xfrm>
          <a:custGeom>
            <a:avLst/>
            <a:gdLst>
              <a:gd name="T0" fmla="*/ 311 w 5292"/>
              <a:gd name="T1" fmla="*/ 1065 h 2657"/>
              <a:gd name="T2" fmla="*/ 311 w 5292"/>
              <a:gd name="T3" fmla="*/ 1065 h 2657"/>
              <a:gd name="T4" fmla="*/ 0 w 5292"/>
              <a:gd name="T5" fmla="*/ 1065 h 2657"/>
              <a:gd name="T6" fmla="*/ 0 w 5292"/>
              <a:gd name="T7" fmla="*/ 2657 h 2657"/>
              <a:gd name="T8" fmla="*/ 311 w 5292"/>
              <a:gd name="T9" fmla="*/ 2657 h 2657"/>
              <a:gd name="T10" fmla="*/ 311 w 5292"/>
              <a:gd name="T11" fmla="*/ 1065 h 2657"/>
              <a:gd name="T12" fmla="*/ 1556 w 5292"/>
              <a:gd name="T13" fmla="*/ 332 h 2657"/>
              <a:gd name="T14" fmla="*/ 1556 w 5292"/>
              <a:gd name="T15" fmla="*/ 332 h 2657"/>
              <a:gd name="T16" fmla="*/ 1245 w 5292"/>
              <a:gd name="T17" fmla="*/ 332 h 2657"/>
              <a:gd name="T18" fmla="*/ 1245 w 5292"/>
              <a:gd name="T19" fmla="*/ 2657 h 2657"/>
              <a:gd name="T20" fmla="*/ 1556 w 5292"/>
              <a:gd name="T21" fmla="*/ 2657 h 2657"/>
              <a:gd name="T22" fmla="*/ 1556 w 5292"/>
              <a:gd name="T23" fmla="*/ 332 h 2657"/>
              <a:gd name="T24" fmla="*/ 2802 w 5292"/>
              <a:gd name="T25" fmla="*/ 982 h 2657"/>
              <a:gd name="T26" fmla="*/ 2802 w 5292"/>
              <a:gd name="T27" fmla="*/ 982 h 2657"/>
              <a:gd name="T28" fmla="*/ 2490 w 5292"/>
              <a:gd name="T29" fmla="*/ 982 h 2657"/>
              <a:gd name="T30" fmla="*/ 2490 w 5292"/>
              <a:gd name="T31" fmla="*/ 2657 h 2657"/>
              <a:gd name="T32" fmla="*/ 2802 w 5292"/>
              <a:gd name="T33" fmla="*/ 2657 h 2657"/>
              <a:gd name="T34" fmla="*/ 2802 w 5292"/>
              <a:gd name="T35" fmla="*/ 982 h 2657"/>
              <a:gd name="T36" fmla="*/ 4047 w 5292"/>
              <a:gd name="T37" fmla="*/ 0 h 2657"/>
              <a:gd name="T38" fmla="*/ 4047 w 5292"/>
              <a:gd name="T39" fmla="*/ 0 h 2657"/>
              <a:gd name="T40" fmla="*/ 3736 w 5292"/>
              <a:gd name="T41" fmla="*/ 0 h 2657"/>
              <a:gd name="T42" fmla="*/ 3736 w 5292"/>
              <a:gd name="T43" fmla="*/ 2657 h 2657"/>
              <a:gd name="T44" fmla="*/ 4047 w 5292"/>
              <a:gd name="T45" fmla="*/ 2657 h 2657"/>
              <a:gd name="T46" fmla="*/ 4047 w 5292"/>
              <a:gd name="T47" fmla="*/ 0 h 2657"/>
              <a:gd name="T48" fmla="*/ 5292 w 5292"/>
              <a:gd name="T49" fmla="*/ 2657 h 2657"/>
              <a:gd name="T50" fmla="*/ 5292 w 5292"/>
              <a:gd name="T51" fmla="*/ 2657 h 2657"/>
              <a:gd name="T52" fmla="*/ 4981 w 5292"/>
              <a:gd name="T53" fmla="*/ 2657 h 2657"/>
              <a:gd name="T54" fmla="*/ 4981 w 5292"/>
              <a:gd name="T55" fmla="*/ 1258 h 2657"/>
              <a:gd name="T56" fmla="*/ 5292 w 5292"/>
              <a:gd name="T57" fmla="*/ 1258 h 2657"/>
              <a:gd name="T58" fmla="*/ 5292 w 5292"/>
              <a:gd name="T59" fmla="*/ 265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92" h="2657">
                <a:moveTo>
                  <a:pt x="311" y="1065"/>
                </a:moveTo>
                <a:lnTo>
                  <a:pt x="311" y="1065"/>
                </a:lnTo>
                <a:lnTo>
                  <a:pt x="0" y="1065"/>
                </a:lnTo>
                <a:lnTo>
                  <a:pt x="0" y="2657"/>
                </a:lnTo>
                <a:lnTo>
                  <a:pt x="311" y="2657"/>
                </a:lnTo>
                <a:lnTo>
                  <a:pt x="311" y="1065"/>
                </a:lnTo>
                <a:close/>
                <a:moveTo>
                  <a:pt x="1556" y="332"/>
                </a:moveTo>
                <a:lnTo>
                  <a:pt x="1556" y="332"/>
                </a:lnTo>
                <a:lnTo>
                  <a:pt x="1245" y="332"/>
                </a:lnTo>
                <a:lnTo>
                  <a:pt x="1245" y="2657"/>
                </a:lnTo>
                <a:lnTo>
                  <a:pt x="1556" y="2657"/>
                </a:lnTo>
                <a:lnTo>
                  <a:pt x="1556" y="332"/>
                </a:lnTo>
                <a:close/>
                <a:moveTo>
                  <a:pt x="2802" y="982"/>
                </a:moveTo>
                <a:lnTo>
                  <a:pt x="2802" y="982"/>
                </a:lnTo>
                <a:lnTo>
                  <a:pt x="2490" y="982"/>
                </a:lnTo>
                <a:lnTo>
                  <a:pt x="2490" y="2657"/>
                </a:lnTo>
                <a:lnTo>
                  <a:pt x="2802" y="2657"/>
                </a:lnTo>
                <a:lnTo>
                  <a:pt x="2802" y="982"/>
                </a:lnTo>
                <a:close/>
                <a:moveTo>
                  <a:pt x="4047" y="0"/>
                </a:moveTo>
                <a:lnTo>
                  <a:pt x="4047" y="0"/>
                </a:lnTo>
                <a:lnTo>
                  <a:pt x="3736" y="0"/>
                </a:lnTo>
                <a:lnTo>
                  <a:pt x="3736" y="2657"/>
                </a:lnTo>
                <a:lnTo>
                  <a:pt x="4047" y="2657"/>
                </a:lnTo>
                <a:lnTo>
                  <a:pt x="4047" y="0"/>
                </a:lnTo>
                <a:close/>
                <a:moveTo>
                  <a:pt x="5292" y="2657"/>
                </a:moveTo>
                <a:lnTo>
                  <a:pt x="5292" y="2657"/>
                </a:lnTo>
                <a:lnTo>
                  <a:pt x="4981" y="2657"/>
                </a:lnTo>
                <a:lnTo>
                  <a:pt x="4981" y="1258"/>
                </a:lnTo>
                <a:lnTo>
                  <a:pt x="5292" y="1258"/>
                </a:lnTo>
                <a:lnTo>
                  <a:pt x="5292" y="2657"/>
                </a:lnTo>
                <a:close/>
              </a:path>
            </a:pathLst>
          </a:custGeom>
          <a:solidFill>
            <a:srgbClr val="00EEA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457199" y="2057398"/>
            <a:ext cx="5486401" cy="1371602"/>
          </a:xfrm>
        </p:spPr>
        <p:txBody>
          <a:bodyPr anchor="t" anchorCtr="0"/>
          <a:lstStyle>
            <a:lvl1pPr>
              <a:defRPr sz="3200" spc="0" baseline="0"/>
            </a:lvl1pPr>
          </a:lstStyle>
          <a:p>
            <a:r>
              <a:rPr lang="en-US"/>
              <a:t>[Section title]</a:t>
            </a:r>
          </a:p>
        </p:txBody>
      </p:sp>
      <p:sp>
        <p:nvSpPr>
          <p:cNvPr id="9" name="Text Placeholder 2">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457200" y="3611879"/>
            <a:ext cx="5486400" cy="2651760"/>
          </a:xfrm>
        </p:spPr>
        <p:txBody>
          <a:bodyPr/>
          <a:lstStyle/>
          <a:p>
            <a:pPr lvl="0"/>
            <a:r>
              <a:rPr lang="en-US"/>
              <a:t>[Additional content, if needed]</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p:txBody>
          <a:bodyPr/>
          <a:lstStyle/>
          <a:p>
            <a:r>
              <a:rPr lang="en-US"/>
              <a:t>[Presentation title]</a:t>
            </a:r>
          </a:p>
        </p:txBody>
      </p:sp>
      <p:sp>
        <p:nvSpPr>
          <p:cNvPr id="4" name="Date Placeholder 4">
            <a:extLst>
              <a:ext uri="{FF2B5EF4-FFF2-40B4-BE49-F238E27FC236}">
                <a16:creationId xmlns:a16="http://schemas.microsoft.com/office/drawing/2014/main" id="{AE7C35D4-00CA-4567-9558-A8ECCAC3D77E}"/>
              </a:ext>
            </a:extLst>
          </p:cNvPr>
          <p:cNvSpPr>
            <a:spLocks noGrp="1"/>
          </p:cNvSpPr>
          <p:nvPr userDrawn="1">
            <p:ph type="dt" sz="half" idx="10"/>
          </p:nvPr>
        </p:nvSpPr>
        <p:spPr/>
        <p:txBody>
          <a:bodyPr/>
          <a:lstStyle/>
          <a:p>
            <a:r>
              <a:rPr lang="en-US"/>
              <a:t>[Month 00, 0000]</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4903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936">
          <p15:clr>
            <a:srgbClr val="FBAE40"/>
          </p15:clr>
        </p15:guide>
        <p15:guide id="3" orient="horz" pos="1296">
          <p15:clr>
            <a:srgbClr val="FBAE40"/>
          </p15:clr>
        </p15:guide>
        <p15:guide id="4" orient="horz" pos="3946">
          <p15:clr>
            <a:srgbClr val="FBAE40"/>
          </p15:clr>
        </p15:guide>
        <p15:guide id="5" pos="3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solidFill>
          <a:srgbClr val="00EE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457200" y="2057398"/>
            <a:ext cx="5486400" cy="1371602"/>
          </a:xfrm>
        </p:spPr>
        <p:txBody>
          <a:bodyPr anchor="t" anchorCtr="0"/>
          <a:lstStyle>
            <a:lvl1pPr>
              <a:defRPr sz="3200" spc="0" baseline="0"/>
            </a:lvl1pPr>
          </a:lstStyle>
          <a:p>
            <a:r>
              <a:rPr lang="en-US"/>
              <a:t>[Section title]</a:t>
            </a:r>
          </a:p>
        </p:txBody>
      </p:sp>
      <p:sp>
        <p:nvSpPr>
          <p:cNvPr id="9" name="Text Placeholder 2">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457200" y="3611879"/>
            <a:ext cx="5486400" cy="2651760"/>
          </a:xfrm>
        </p:spPr>
        <p:txBody>
          <a:bodyPr/>
          <a:lstStyle/>
          <a:p>
            <a:pPr lvl="0"/>
            <a:r>
              <a:rPr lang="en-US"/>
              <a:t>[Additional content, if needed]</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p:txBody>
          <a:bodyPr/>
          <a:lstStyle/>
          <a:p>
            <a:r>
              <a:rPr lang="en-US"/>
              <a:t>[Presentation title]</a:t>
            </a:r>
          </a:p>
        </p:txBody>
      </p:sp>
      <p:sp>
        <p:nvSpPr>
          <p:cNvPr id="4" name="Date Placeholder 4">
            <a:extLst>
              <a:ext uri="{FF2B5EF4-FFF2-40B4-BE49-F238E27FC236}">
                <a16:creationId xmlns:a16="http://schemas.microsoft.com/office/drawing/2014/main" id="{AE7C35D4-00CA-4567-9558-A8ECCAC3D77E}"/>
              </a:ext>
            </a:extLst>
          </p:cNvPr>
          <p:cNvSpPr>
            <a:spLocks noGrp="1"/>
          </p:cNvSpPr>
          <p:nvPr userDrawn="1">
            <p:ph type="dt" sz="half" idx="10"/>
          </p:nvPr>
        </p:nvSpPr>
        <p:spPr/>
        <p:txBody>
          <a:bodyPr/>
          <a:lstStyle/>
          <a:p>
            <a:r>
              <a:rPr lang="en-US"/>
              <a:t>[Month 00, 0000]</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7787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744">
          <p15:clr>
            <a:srgbClr val="FBAE40"/>
          </p15:clr>
        </p15:guide>
        <p15:guide id="3" orient="horz" pos="1296">
          <p15:clr>
            <a:srgbClr val="FBAE40"/>
          </p15:clr>
        </p15:guide>
        <p15:guide id="4" orient="horz" pos="3946">
          <p15:clr>
            <a:srgbClr val="FBAE40"/>
          </p15:clr>
        </p15:guide>
        <p15:guide id="5" pos="39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 Green">
    <p:bg>
      <p:bgPr>
        <a:solidFill>
          <a:srgbClr val="00EEAE"/>
        </a:solidFill>
        <a:effectLst/>
      </p:bgPr>
    </p:bg>
    <p:spTree>
      <p:nvGrpSpPr>
        <p:cNvPr id="1" name=""/>
        <p:cNvGrpSpPr/>
        <p:nvPr/>
      </p:nvGrpSpPr>
      <p:grpSpPr>
        <a:xfrm>
          <a:off x="0" y="0"/>
          <a:ext cx="0" cy="0"/>
          <a:chOff x="0" y="0"/>
          <a:chExt cx="0" cy="0"/>
        </a:xfrm>
      </p:grpSpPr>
      <p:pic>
        <p:nvPicPr>
          <p:cNvPr id="7" name="Picture 6" descr="Woman wearing a stethoscope around the neck">
            <a:extLst>
              <a:ext uri="{FF2B5EF4-FFF2-40B4-BE49-F238E27FC236}">
                <a16:creationId xmlns:a16="http://schemas.microsoft.com/office/drawing/2014/main" id="{1A23BFC4-3805-43F6-B8C8-F4DFEB5AF8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7429" y="0"/>
            <a:ext cx="10994571" cy="6858000"/>
          </a:xfrm>
          <a:prstGeom prst="rect">
            <a:avLst/>
          </a:prstGeom>
        </p:spPr>
      </p:pic>
      <p:sp>
        <p:nvSpPr>
          <p:cNvPr id="8" name="Rectangle 7">
            <a:extLst>
              <a:ext uri="{FF2B5EF4-FFF2-40B4-BE49-F238E27FC236}">
                <a16:creationId xmlns:a16="http://schemas.microsoft.com/office/drawing/2014/main" id="{67E86758-08E0-4E3F-B457-ECE245B491E6}"/>
              </a:ext>
            </a:extLst>
          </p:cNvPr>
          <p:cNvSpPr/>
          <p:nvPr userDrawn="1"/>
        </p:nvSpPr>
        <p:spPr>
          <a:xfrm>
            <a:off x="0" y="0"/>
            <a:ext cx="5606041" cy="6858000"/>
          </a:xfrm>
          <a:prstGeom prst="rect">
            <a:avLst/>
          </a:prstGeom>
          <a:gradFill flip="none" rotWithShape="1">
            <a:gsLst>
              <a:gs pos="0">
                <a:schemeClr val="bg1"/>
              </a:gs>
              <a:gs pos="50000">
                <a:srgbClr val="FFFFFF"/>
              </a:gs>
              <a:gs pos="100000">
                <a:srgbClr val="FFFFFF">
                  <a:alpha val="0"/>
                </a:srgbClr>
              </a:gs>
            </a:gsLst>
            <a:lin ang="0" scaled="1"/>
            <a:tileRect/>
          </a:gradFill>
          <a:ln>
            <a:noFill/>
          </a:ln>
        </p:spPr>
        <p:style>
          <a:lnRef idx="0">
            <a:schemeClr val="accent1"/>
          </a:lnRef>
          <a:fillRef idx="1">
            <a:schemeClr val="accent1"/>
          </a:fillRef>
          <a:effectRef idx="0">
            <a:srgbClr val="000000"/>
          </a:effectRef>
          <a:fontRef idx="minor">
            <a:schemeClr val="dk1"/>
          </a:fontRef>
        </p:style>
        <p:txBody>
          <a:bodyPr rtlCol="0" anchor="ctr"/>
          <a:lstStyle/>
          <a:p>
            <a:pPr algn="ctr">
              <a:lnSpc>
                <a:spcPct val="100000"/>
              </a:lnSpc>
            </a:pPr>
            <a:endParaRPr lang="en-US" sz="1800"/>
          </a:p>
        </p:txBody>
      </p:sp>
      <p:sp>
        <p:nvSpPr>
          <p:cNvPr id="2" name="Title 1">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457200" y="2057398"/>
            <a:ext cx="5486400" cy="1371602"/>
          </a:xfrm>
        </p:spPr>
        <p:txBody>
          <a:bodyPr anchor="t" anchorCtr="0"/>
          <a:lstStyle>
            <a:lvl1pPr>
              <a:defRPr sz="3200" spc="0" baseline="0"/>
            </a:lvl1pPr>
          </a:lstStyle>
          <a:p>
            <a:r>
              <a:rPr lang="en-US"/>
              <a:t>[Section title]</a:t>
            </a:r>
          </a:p>
        </p:txBody>
      </p:sp>
      <p:sp>
        <p:nvSpPr>
          <p:cNvPr id="9" name="Text Placeholder 2">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457200" y="3611879"/>
            <a:ext cx="5486400" cy="2651760"/>
          </a:xfrm>
        </p:spPr>
        <p:txBody>
          <a:bodyPr/>
          <a:lstStyle/>
          <a:p>
            <a:pPr lvl="0"/>
            <a:r>
              <a:rPr lang="en-US"/>
              <a:t>[Additional content, if needed]</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p:txBody>
          <a:bodyPr/>
          <a:lstStyle/>
          <a:p>
            <a:r>
              <a:rPr lang="en-US"/>
              <a:t>[Presentation title]</a:t>
            </a:r>
          </a:p>
        </p:txBody>
      </p:sp>
      <p:sp>
        <p:nvSpPr>
          <p:cNvPr id="4" name="Date Placeholder 4">
            <a:extLst>
              <a:ext uri="{FF2B5EF4-FFF2-40B4-BE49-F238E27FC236}">
                <a16:creationId xmlns:a16="http://schemas.microsoft.com/office/drawing/2014/main" id="{AE7C35D4-00CA-4567-9558-A8ECCAC3D77E}"/>
              </a:ext>
            </a:extLst>
          </p:cNvPr>
          <p:cNvSpPr>
            <a:spLocks noGrp="1"/>
          </p:cNvSpPr>
          <p:nvPr userDrawn="1">
            <p:ph type="dt" sz="half" idx="10"/>
          </p:nvPr>
        </p:nvSpPr>
        <p:spPr/>
        <p:txBody>
          <a:bodyPr/>
          <a:lstStyle/>
          <a:p>
            <a:r>
              <a:rPr lang="en-US"/>
              <a:t>[Month 00, 0000]</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a:xfrm>
            <a:off x="11414760" y="6402070"/>
            <a:ext cx="320040" cy="18288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3113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744">
          <p15:clr>
            <a:srgbClr val="FBAE40"/>
          </p15:clr>
        </p15:guide>
        <p15:guide id="3" orient="horz" pos="1296">
          <p15:clr>
            <a:srgbClr val="FBAE40"/>
          </p15:clr>
        </p15:guide>
        <p15:guide id="4" orient="horz" pos="3946">
          <p15:clr>
            <a:srgbClr val="FBAE40"/>
          </p15:clr>
        </p15:guide>
        <p15:guide id="5" pos="39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1FAC-62CA-EE4D-B497-D69024F01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50A0FB-05CA-8B48-B7C8-77BCBF8014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11">
            <a:extLst>
              <a:ext uri="{FF2B5EF4-FFF2-40B4-BE49-F238E27FC236}">
                <a16:creationId xmlns:a16="http://schemas.microsoft.com/office/drawing/2014/main" id="{7E52AC22-A239-0374-C217-1A08033D82F3}"/>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1620353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r>
              <a:rPr lang="en-US"/>
              <a:t>[Presentation title]</a:t>
            </a:r>
          </a:p>
        </p:txBody>
      </p:sp>
      <p:sp>
        <p:nvSpPr>
          <p:cNvPr id="3" name="Date Placeholder 3">
            <a:extLst>
              <a:ext uri="{FF2B5EF4-FFF2-40B4-BE49-F238E27FC236}">
                <a16:creationId xmlns:a16="http://schemas.microsoft.com/office/drawing/2014/main" id="{0FBCE5CC-A31C-8043-9412-AABFEFA71861}"/>
              </a:ext>
            </a:extLst>
          </p:cNvPr>
          <p:cNvSpPr>
            <a:spLocks noGrp="1"/>
          </p:cNvSpPr>
          <p:nvPr>
            <p:ph type="dt" sz="half" idx="10"/>
          </p:nvPr>
        </p:nvSpPr>
        <p:spPr/>
        <p:txBody>
          <a:bodyPr/>
          <a:lstStyle/>
          <a:p>
            <a:r>
              <a:rPr lang="en-US"/>
              <a:t>[Month 00, 0000]</a:t>
            </a:r>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a:xfrm>
            <a:off x="11414760" y="6402070"/>
            <a:ext cx="320040" cy="182880"/>
          </a:xfrm>
          <a:prstGeom prst="rect">
            <a:avLst/>
          </a:prstGeom>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99524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orient="horz" pos="394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Hands held up high during a conference">
            <a:extLst>
              <a:ext uri="{FF2B5EF4-FFF2-40B4-BE49-F238E27FC236}">
                <a16:creationId xmlns:a16="http://schemas.microsoft.com/office/drawing/2014/main" id="{00446869-9ABF-43D2-9C5F-249F86BA7F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7240" cy="6858000"/>
          </a:xfrm>
          <a:prstGeom prst="rect">
            <a:avLst/>
          </a:prstGeom>
        </p:spPr>
      </p:pic>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r>
              <a:rPr lang="en-US"/>
              <a:t>[Presentation title]</a:t>
            </a:r>
          </a:p>
        </p:txBody>
      </p:sp>
      <p:sp>
        <p:nvSpPr>
          <p:cNvPr id="3" name="Date Placeholder 3">
            <a:extLst>
              <a:ext uri="{FF2B5EF4-FFF2-40B4-BE49-F238E27FC236}">
                <a16:creationId xmlns:a16="http://schemas.microsoft.com/office/drawing/2014/main" id="{0FBCE5CC-A31C-8043-9412-AABFEFA71861}"/>
              </a:ext>
            </a:extLst>
          </p:cNvPr>
          <p:cNvSpPr>
            <a:spLocks noGrp="1"/>
          </p:cNvSpPr>
          <p:nvPr>
            <p:ph type="dt" sz="half" idx="10"/>
          </p:nvPr>
        </p:nvSpPr>
        <p:spPr/>
        <p:txBody>
          <a:bodyPr/>
          <a:lstStyle/>
          <a:p>
            <a:r>
              <a:rPr lang="en-US"/>
              <a:t>[Month 00, 0000]</a:t>
            </a:r>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a:xfrm>
            <a:off x="11414760" y="6402070"/>
            <a:ext cx="320040" cy="182880"/>
          </a:xfrm>
          <a:prstGeom prst="rect">
            <a:avLst/>
          </a:prstGeom>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87798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orient="horz" pos="394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6864A85B-7453-D64F-A4AB-696EE9A052CC}"/>
              </a:ext>
            </a:extLst>
          </p:cNvPr>
          <p:cNvSpPr>
            <a:spLocks noGrp="1"/>
          </p:cNvSpPr>
          <p:nvPr>
            <p:ph type="ftr" sz="quarter" idx="11"/>
          </p:nvPr>
        </p:nvSpPr>
        <p:spPr/>
        <p:txBody>
          <a:bodyPr/>
          <a:lstStyle/>
          <a:p>
            <a:r>
              <a:rPr lang="en-US"/>
              <a:t>[Presentation title]</a:t>
            </a:r>
          </a:p>
        </p:txBody>
      </p:sp>
      <p:sp>
        <p:nvSpPr>
          <p:cNvPr id="2" name="Date Placeholder 2">
            <a:extLst>
              <a:ext uri="{FF2B5EF4-FFF2-40B4-BE49-F238E27FC236}">
                <a16:creationId xmlns:a16="http://schemas.microsoft.com/office/drawing/2014/main" id="{5E9309F1-684A-0A49-8F2A-A5DA5222BF5B}"/>
              </a:ext>
            </a:extLst>
          </p:cNvPr>
          <p:cNvSpPr>
            <a:spLocks noGrp="1"/>
          </p:cNvSpPr>
          <p:nvPr>
            <p:ph type="dt" sz="half" idx="10"/>
          </p:nvPr>
        </p:nvSpPr>
        <p:spPr/>
        <p:txBody>
          <a:bodyPr/>
          <a:lstStyle/>
          <a:p>
            <a:r>
              <a:rPr lang="en-US"/>
              <a:t>[Month 00, 0000]</a:t>
            </a:r>
          </a:p>
        </p:txBody>
      </p:sp>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a:xfrm>
            <a:off x="11414760" y="6402070"/>
            <a:ext cx="320040" cy="182880"/>
          </a:xfrm>
          <a:prstGeom prst="rect">
            <a:avLst/>
          </a:prstGeom>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8196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94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5A6978"/>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D94549FF-0AAD-5F4F-8AB4-53D19F7F294B}"/>
              </a:ext>
            </a:extLst>
          </p:cNvPr>
          <p:cNvSpPr txBox="1"/>
          <p:nvPr userDrawn="1"/>
        </p:nvSpPr>
        <p:spPr>
          <a:xfrm>
            <a:off x="457198" y="2057398"/>
            <a:ext cx="7416801" cy="1374775"/>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3200" b="1" spc="0" baseline="0"/>
              <a:t>Thank you</a:t>
            </a:r>
          </a:p>
        </p:txBody>
      </p:sp>
    </p:spTree>
    <p:extLst>
      <p:ext uri="{BB962C8B-B14F-4D97-AF65-F5344CB8AC3E}">
        <p14:creationId xmlns:p14="http://schemas.microsoft.com/office/powerpoint/2010/main" val="3429072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60">
          <p15:clr>
            <a:srgbClr val="FBAE40"/>
          </p15:clr>
        </p15:guide>
        <p15:guide id="2" pos="2712">
          <p15:clr>
            <a:srgbClr val="FBAE40"/>
          </p15:clr>
        </p15:guide>
        <p15:guide id="3" pos="2536">
          <p15:clr>
            <a:srgbClr val="FBAE40"/>
          </p15:clr>
        </p15:guide>
        <p15:guide id="4" pos="51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90492" indent="-190492">
              <a:buFont typeface="Arial" pitchFamily="34" charset="0"/>
              <a:buChar char="•"/>
              <a:defRPr b="0"/>
            </a:lvl1pPr>
            <a:lvl2pPr marL="380985" indent="-190492">
              <a:spcBef>
                <a:spcPts val="500"/>
              </a:spcBef>
              <a:buFont typeface="Arial" pitchFamily="34" charset="0"/>
              <a:buChar char="–"/>
              <a:defRPr b="0"/>
            </a:lvl2pPr>
            <a:lvl3pPr marL="571477" indent="-190492">
              <a:spcBef>
                <a:spcPts val="500"/>
              </a:spcBef>
              <a:buFont typeface="Arial" pitchFamily="34" charset="0"/>
              <a:buChar char="–"/>
              <a:defRPr b="0"/>
            </a:lvl3pPr>
            <a:lvl4pPr marL="761970" indent="-190492">
              <a:spcBef>
                <a:spcPts val="500"/>
              </a:spcBef>
              <a:buFont typeface="Arial" pitchFamily="34" charset="0"/>
              <a:buChar char="–"/>
              <a:defRPr b="0"/>
            </a:lvl4pPr>
            <a:lvl5pPr marL="952462" indent="-190492">
              <a:spcBef>
                <a:spcPts val="500"/>
              </a:spcBef>
              <a:buFont typeface="Arial" pitchFamily="34" charset="0"/>
              <a:buChar char="–"/>
              <a:defRPr b="0"/>
            </a:lvl5pPr>
            <a:lvl6pPr marL="1142954" indent="-190492">
              <a:spcBef>
                <a:spcPts val="500"/>
              </a:spcBef>
              <a:buFont typeface="Arial" pitchFamily="34" charset="0"/>
              <a:buChar char="–"/>
              <a:defRPr baseline="0"/>
            </a:lvl6pPr>
            <a:lvl7pPr marL="1333447" indent="-190492">
              <a:spcBef>
                <a:spcPts val="500"/>
              </a:spcBef>
              <a:buFont typeface="Arial" pitchFamily="34" charset="0"/>
              <a:buChar char="–"/>
              <a:defRPr baseline="0"/>
            </a:lvl7pPr>
            <a:lvl8pPr marL="1523939" indent="-190492">
              <a:spcBef>
                <a:spcPts val="500"/>
              </a:spcBef>
              <a:buFont typeface="Arial" pitchFamily="34" charset="0"/>
              <a:buChar char="–"/>
              <a:defRPr baseline="0"/>
            </a:lvl8pPr>
            <a:lvl9pPr marL="1714431" indent="-190492">
              <a:spcBef>
                <a:spcPts val="500"/>
              </a:spcBef>
              <a:buFont typeface="Arial" pitchFamily="34" charset="0"/>
              <a:buChar cha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2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6D82-AA17-2D42-9EA5-8712668F4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9A47C-52DC-1D44-9A06-22C1237F6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1287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CA02-58EE-394C-8881-63D4252B86B0}"/>
              </a:ext>
            </a:extLst>
          </p:cNvPr>
          <p:cNvSpPr>
            <a:spLocks noGrp="1"/>
          </p:cNvSpPr>
          <p:nvPr>
            <p:ph type="title"/>
          </p:nvPr>
        </p:nvSpPr>
        <p:spPr>
          <a:xfrm>
            <a:off x="848061" y="681037"/>
            <a:ext cx="10515600" cy="10354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F66620D-C111-054A-9A87-D79E2ED29E16}"/>
              </a:ext>
            </a:extLst>
          </p:cNvPr>
          <p:cNvSpPr>
            <a:spLocks noGrp="1"/>
          </p:cNvSpPr>
          <p:nvPr>
            <p:ph idx="1"/>
          </p:nvPr>
        </p:nvSpPr>
        <p:spPr>
          <a:xfrm>
            <a:off x="838200" y="1716449"/>
            <a:ext cx="10515600" cy="4460514"/>
          </a:xfrm>
        </p:spPr>
        <p:txBody>
          <a:bodyPr/>
          <a:lstStyle>
            <a:lvl1pPr marL="457200" indent="-457200">
              <a:buClr>
                <a:schemeClr val="accent1"/>
              </a:buClr>
              <a:buSzPct val="100000"/>
              <a:buFont typeface="Wingdings" panose="05000000000000000000" pitchFamily="2" charset="2"/>
              <a:buChar char="§"/>
              <a:defRPr/>
            </a:lvl1pPr>
            <a:lvl2pPr marL="800100" indent="-342900">
              <a:buClr>
                <a:schemeClr val="accent2"/>
              </a:buClr>
              <a:buSzPct val="100000"/>
              <a:buFont typeface="Arial" panose="020B0604020202020204" pitchFamily="34" charset="0"/>
              <a:buChar char="•"/>
              <a:defRPr/>
            </a:lvl2pPr>
            <a:lvl3pPr marL="1257300" indent="-342900">
              <a:buClr>
                <a:schemeClr val="accent3"/>
              </a:buClr>
              <a:buSzPct val="100000"/>
              <a:buFont typeface="Wingdings" panose="05000000000000000000" pitchFamily="2" charset="2"/>
              <a:buChar char="§"/>
              <a:defRPr/>
            </a:lvl3pPr>
            <a:lvl4pPr marL="1657350" indent="-285750">
              <a:buClr>
                <a:schemeClr val="accent4"/>
              </a:buClr>
              <a:buSzPct val="100000"/>
              <a:buFont typeface="Lucida Grande" panose="020B0600040502020204" pitchFamily="34" charset="0"/>
              <a:buChar char="◦"/>
              <a:defRPr/>
            </a:lvl4pPr>
            <a:lvl5pPr marL="2114550"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811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1FAC-62CA-EE4D-B497-D69024F01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50A0FB-05CA-8B48-B7C8-77BCBF8014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7913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0118-E71A-2340-BDF9-19A849D0F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8A2F7-23DA-9149-BCDE-FBFDFD22FCBD}"/>
              </a:ext>
            </a:extLst>
          </p:cNvPr>
          <p:cNvSpPr>
            <a:spLocks noGrp="1"/>
          </p:cNvSpPr>
          <p:nvPr>
            <p:ph sz="half" idx="1"/>
          </p:nvPr>
        </p:nvSpPr>
        <p:spPr>
          <a:xfrm>
            <a:off x="838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472476E-215D-504A-9FBD-6CD92E338447}"/>
              </a:ext>
            </a:extLst>
          </p:cNvPr>
          <p:cNvSpPr>
            <a:spLocks noGrp="1"/>
          </p:cNvSpPr>
          <p:nvPr>
            <p:ph sz="half" idx="13"/>
          </p:nvPr>
        </p:nvSpPr>
        <p:spPr>
          <a:xfrm>
            <a:off x="6172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994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909E-C488-974F-AA00-3F9A10CD35DE}"/>
              </a:ext>
            </a:extLst>
          </p:cNvPr>
          <p:cNvSpPr>
            <a:spLocks noGrp="1"/>
          </p:cNvSpPr>
          <p:nvPr>
            <p:ph type="title"/>
          </p:nvPr>
        </p:nvSpPr>
        <p:spPr>
          <a:xfrm>
            <a:off x="841094" y="606428"/>
            <a:ext cx="10515600" cy="10747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1D8883-5BEC-C746-A306-A07ADA83B1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720BD-B24A-6A45-8577-C4FCDE651548}"/>
              </a:ext>
            </a:extLst>
          </p:cNvPr>
          <p:cNvSpPr>
            <a:spLocks noGrp="1"/>
          </p:cNvSpPr>
          <p:nvPr>
            <p:ph sz="half" idx="2"/>
          </p:nvPr>
        </p:nvSpPr>
        <p:spPr>
          <a:xfrm>
            <a:off x="839788" y="2505075"/>
            <a:ext cx="5157787" cy="3684588"/>
          </a:xfrm>
        </p:spPr>
        <p:txBody>
          <a:bodyPr/>
          <a:lstStyle>
            <a:lvl1pP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1B830-841A-5345-A2E9-E0BC34C721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37A5B-118F-C04F-B91A-FA7C40F19FD9}"/>
              </a:ext>
            </a:extLst>
          </p:cNvPr>
          <p:cNvSpPr>
            <a:spLocks noGrp="1"/>
          </p:cNvSpPr>
          <p:nvPr>
            <p:ph sz="quarter" idx="4"/>
          </p:nvPr>
        </p:nvSpPr>
        <p:spPr>
          <a:xfrm>
            <a:off x="6172200" y="2505075"/>
            <a:ext cx="5183188" cy="3684588"/>
          </a:xfrm>
        </p:spPr>
        <p:txBody>
          <a:bodyPr/>
          <a:lstStyle>
            <a:lvl1pPr>
              <a:buFont typeface="Wingdings" panose="05000000000000000000" pitchFamily="2" charset="2"/>
              <a:buChar char="§"/>
              <a:defRPr/>
            </a:lvl1pPr>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60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0118-E71A-2340-BDF9-19A849D0F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8A2F7-23DA-9149-BCDE-FBFDFD22FCBD}"/>
              </a:ext>
            </a:extLst>
          </p:cNvPr>
          <p:cNvSpPr>
            <a:spLocks noGrp="1"/>
          </p:cNvSpPr>
          <p:nvPr>
            <p:ph sz="half" idx="1"/>
          </p:nvPr>
        </p:nvSpPr>
        <p:spPr>
          <a:xfrm>
            <a:off x="838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472476E-215D-504A-9FBD-6CD92E338447}"/>
              </a:ext>
            </a:extLst>
          </p:cNvPr>
          <p:cNvSpPr>
            <a:spLocks noGrp="1"/>
          </p:cNvSpPr>
          <p:nvPr>
            <p:ph sz="half" idx="13"/>
          </p:nvPr>
        </p:nvSpPr>
        <p:spPr>
          <a:xfrm>
            <a:off x="6172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1">
            <a:extLst>
              <a:ext uri="{FF2B5EF4-FFF2-40B4-BE49-F238E27FC236}">
                <a16:creationId xmlns:a16="http://schemas.microsoft.com/office/drawing/2014/main" id="{67355433-8E31-53DB-4C34-3BBD8E7A0384}"/>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1996298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302C8-90CE-CC46-B025-39F405EBC6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4179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80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3BEB-A2CE-E746-97FE-2A03B3F0E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60C78-1C52-1649-8738-7B8BCC6C9F4F}"/>
              </a:ext>
            </a:extLst>
          </p:cNvPr>
          <p:cNvSpPr>
            <a:spLocks noGrp="1"/>
          </p:cNvSpPr>
          <p:nvPr>
            <p:ph idx="1"/>
          </p:nvPr>
        </p:nvSpPr>
        <p:spPr>
          <a:xfrm>
            <a:off x="5183188" y="987425"/>
            <a:ext cx="6172200" cy="4873625"/>
          </a:xfrm>
        </p:spPr>
        <p:txBody>
          <a:bodyPr/>
          <a:lstStyle>
            <a:lvl1pPr>
              <a:defRPr sz="3200"/>
            </a:lvl1pPr>
            <a:lvl2pPr marL="685800" indent="-228600">
              <a:buFont typeface="Arial" panose="020B0604020202020204" pitchFamily="34" charset="0"/>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16F9A-9C94-154C-A188-42144AB04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8915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4A0D-559E-0448-94E4-8E0B015EC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4D380F-6F1D-CA46-B48A-7BC29E285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26236FE-D503-9248-95DD-2A9EF4E6E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3667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83FD-C9C9-D14B-94A6-AF6574C77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C029F-6E41-4F49-82C7-3E59DD49AE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284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680A0-EB9C-D548-8034-00436920C205}"/>
              </a:ext>
            </a:extLst>
          </p:cNvPr>
          <p:cNvSpPr>
            <a:spLocks noGrp="1"/>
          </p:cNvSpPr>
          <p:nvPr>
            <p:ph type="title" orient="vert"/>
          </p:nvPr>
        </p:nvSpPr>
        <p:spPr>
          <a:xfrm>
            <a:off x="8724900" y="1021975"/>
            <a:ext cx="2628900" cy="51549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106D51-1C73-5640-9D6E-AF0B3336C27B}"/>
              </a:ext>
            </a:extLst>
          </p:cNvPr>
          <p:cNvSpPr>
            <a:spLocks noGrp="1"/>
          </p:cNvSpPr>
          <p:nvPr>
            <p:ph type="body" orient="vert" idx="1"/>
          </p:nvPr>
        </p:nvSpPr>
        <p:spPr>
          <a:xfrm>
            <a:off x="838200" y="1021975"/>
            <a:ext cx="7734300" cy="5154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546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Font typeface="Wingdings" panose="05000000000000000000"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973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817581" y="661918"/>
            <a:ext cx="11379624" cy="973243"/>
          </a:xfrm>
        </p:spPr>
        <p:txBody>
          <a:bodyPr wrap="square">
            <a:noAutofit/>
          </a:bodyPr>
          <a:lstStyle>
            <a:lvl1pPr>
              <a:defRPr b="1" i="0">
                <a:solidFill>
                  <a:srgbClr val="000000"/>
                </a:solidFill>
                <a:latin typeface="+mj-lt"/>
                <a:cs typeface="HP Simplified" pitchFamily="34" charset="0"/>
              </a:defRPr>
            </a:lvl1pPr>
          </a:lstStyle>
          <a:p>
            <a:r>
              <a:rPr lang="en-US" noProof="0"/>
              <a:t>Click to edit master title style</a:t>
            </a:r>
          </a:p>
        </p:txBody>
      </p:sp>
      <p:sp>
        <p:nvSpPr>
          <p:cNvPr id="6" name="Content Placeholder 5"/>
          <p:cNvSpPr>
            <a:spLocks noGrp="1"/>
          </p:cNvSpPr>
          <p:nvPr>
            <p:ph sz="quarter" idx="10"/>
          </p:nvPr>
        </p:nvSpPr>
        <p:spPr>
          <a:xfrm>
            <a:off x="817581" y="1731981"/>
            <a:ext cx="10527752" cy="4379894"/>
          </a:xfrm>
        </p:spPr>
        <p:txBody>
          <a:bodyPr wrap="square">
            <a:noAutofit/>
          </a:bodyPr>
          <a:lstStyle>
            <a:lvl1pPr>
              <a:buFont typeface="Wingdings" panose="05000000000000000000" pitchFamily="2" charset="2"/>
              <a:buChar char="§"/>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115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CA02-58EE-394C-8881-63D4252B86B0}"/>
              </a:ext>
            </a:extLst>
          </p:cNvPr>
          <p:cNvSpPr>
            <a:spLocks noGrp="1"/>
          </p:cNvSpPr>
          <p:nvPr>
            <p:ph type="title"/>
          </p:nvPr>
        </p:nvSpPr>
        <p:spPr>
          <a:xfrm>
            <a:off x="838200" y="365126"/>
            <a:ext cx="10515600" cy="10354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F66620D-C111-054A-9A87-D79E2ED29E16}"/>
              </a:ext>
            </a:extLst>
          </p:cNvPr>
          <p:cNvSpPr>
            <a:spLocks noGrp="1"/>
          </p:cNvSpPr>
          <p:nvPr>
            <p:ph idx="1"/>
          </p:nvPr>
        </p:nvSpPr>
        <p:spPr>
          <a:xfrm>
            <a:off x="838200" y="1400538"/>
            <a:ext cx="10515600" cy="4776425"/>
          </a:xfrm>
        </p:spPr>
        <p:txBody>
          <a:bodyPr/>
          <a:lstStyle>
            <a:lvl1pPr marL="457200" indent="-457200">
              <a:buClr>
                <a:schemeClr val="accent1"/>
              </a:buClr>
              <a:buSzPct val="100000"/>
              <a:buFont typeface="Wingdings" panose="05000000000000000000" pitchFamily="2" charset="2"/>
              <a:buChar char="§"/>
              <a:defRPr/>
            </a:lvl1pPr>
            <a:lvl2pPr marL="800100" indent="-342900">
              <a:buClr>
                <a:schemeClr val="accent2"/>
              </a:buClr>
              <a:buSzPct val="100000"/>
              <a:buFont typeface="Arial" panose="020B0604020202020204" pitchFamily="34" charset="0"/>
              <a:buChar char="•"/>
              <a:defRPr/>
            </a:lvl2pPr>
            <a:lvl3pPr marL="1257300" indent="-342900">
              <a:buClr>
                <a:schemeClr val="accent3"/>
              </a:buClr>
              <a:buSzPct val="100000"/>
              <a:buFont typeface="Wingdings" panose="05000000000000000000" pitchFamily="2" charset="2"/>
              <a:buChar char="§"/>
              <a:defRPr/>
            </a:lvl3pPr>
            <a:lvl4pPr marL="1657350" indent="-285750">
              <a:buClr>
                <a:schemeClr val="accent4"/>
              </a:buClr>
              <a:buSzPct val="100000"/>
              <a:buFont typeface="Lucida Grande" panose="020B0600040502020204" pitchFamily="34" charset="0"/>
              <a:buChar char="◦"/>
              <a:defRPr/>
            </a:lvl4pPr>
            <a:lvl5pPr marL="2114550"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56A1F-46E8-B84D-8EAA-3B1797F06891}"/>
              </a:ext>
            </a:extLst>
          </p:cNvPr>
          <p:cNvSpPr>
            <a:spLocks noGrp="1"/>
          </p:cNvSpPr>
          <p:nvPr>
            <p:ph type="dt" sz="half" idx="10"/>
          </p:nvPr>
        </p:nvSpPr>
        <p:spPr>
          <a:xfrm>
            <a:off x="838200" y="6505435"/>
            <a:ext cx="2743200" cy="365125"/>
          </a:xfrm>
          <a:prstGeom prst="rect">
            <a:avLst/>
          </a:prstGeom>
        </p:spPr>
        <p:txBody>
          <a:bodyPr/>
          <a:lstStyle/>
          <a:p>
            <a:fld id="{9C854F33-5467-1747-9F21-624649EE93B5}" type="datetime1">
              <a:rPr lang="en-US" smtClean="0"/>
              <a:t>10/18/2024</a:t>
            </a:fld>
            <a:endParaRPr lang="en-US"/>
          </a:p>
        </p:txBody>
      </p:sp>
      <p:sp>
        <p:nvSpPr>
          <p:cNvPr id="5" name="Footer Placeholder 4">
            <a:extLst>
              <a:ext uri="{FF2B5EF4-FFF2-40B4-BE49-F238E27FC236}">
                <a16:creationId xmlns:a16="http://schemas.microsoft.com/office/drawing/2014/main" id="{93D72F8C-30ED-C54E-A36A-A4B5F6AE877E}"/>
              </a:ext>
            </a:extLst>
          </p:cNvPr>
          <p:cNvSpPr>
            <a:spLocks noGrp="1"/>
          </p:cNvSpPr>
          <p:nvPr>
            <p:ph type="ftr" sz="quarter" idx="11"/>
          </p:nvPr>
        </p:nvSpPr>
        <p:spPr>
          <a:xfrm>
            <a:off x="4038600" y="6505435"/>
            <a:ext cx="4114800" cy="365125"/>
          </a:xfrm>
          <a:prstGeom prst="rect">
            <a:avLst/>
          </a:prstGeom>
        </p:spPr>
        <p:txBody>
          <a:bodyPr/>
          <a:lstStyle/>
          <a:p>
            <a:r>
              <a:rPr lang="en-US"/>
              <a:t>Copyright © 2023, AFMC, Inc.</a:t>
            </a:r>
          </a:p>
        </p:txBody>
      </p:sp>
      <p:sp>
        <p:nvSpPr>
          <p:cNvPr id="6" name="Slide Number Placeholder 5">
            <a:extLst>
              <a:ext uri="{FF2B5EF4-FFF2-40B4-BE49-F238E27FC236}">
                <a16:creationId xmlns:a16="http://schemas.microsoft.com/office/drawing/2014/main" id="{10D188F4-CF8B-2D47-BB9D-EA4EF8455008}"/>
              </a:ext>
            </a:extLst>
          </p:cNvPr>
          <p:cNvSpPr>
            <a:spLocks noGrp="1"/>
          </p:cNvSpPr>
          <p:nvPr>
            <p:ph type="sldNum" sz="quarter" idx="12"/>
          </p:nvPr>
        </p:nvSpPr>
        <p:spPr>
          <a:xfrm>
            <a:off x="8610600" y="6505435"/>
            <a:ext cx="2743200" cy="365125"/>
          </a:xfrm>
          <a:prstGeom prst="rect">
            <a:avLst/>
          </a:prstGeom>
        </p:spPr>
        <p:txBody>
          <a:bodyPr/>
          <a:lstStyle/>
          <a:p>
            <a:fld id="{FE66845D-2656-D247-80CE-51342AAA7B03}" type="slidenum">
              <a:rPr lang="en-US" smtClean="0"/>
              <a:t>‹#›</a:t>
            </a:fld>
            <a:endParaRPr lang="en-US"/>
          </a:p>
        </p:txBody>
      </p:sp>
    </p:spTree>
    <p:extLst>
      <p:ext uri="{BB962C8B-B14F-4D97-AF65-F5344CB8AC3E}">
        <p14:creationId xmlns:p14="http://schemas.microsoft.com/office/powerpoint/2010/main" val="1428000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0118-E71A-2340-BDF9-19A849D0F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8A2F7-23DA-9149-BCDE-FBFDFD22FCBD}"/>
              </a:ext>
            </a:extLst>
          </p:cNvPr>
          <p:cNvSpPr>
            <a:spLocks noGrp="1"/>
          </p:cNvSpPr>
          <p:nvPr>
            <p:ph sz="half" idx="1"/>
          </p:nvPr>
        </p:nvSpPr>
        <p:spPr>
          <a:xfrm>
            <a:off x="838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5730B3-A60E-4B41-A9E7-F1D74F18AFEC}"/>
              </a:ext>
            </a:extLst>
          </p:cNvPr>
          <p:cNvSpPr>
            <a:spLocks noGrp="1"/>
          </p:cNvSpPr>
          <p:nvPr>
            <p:ph type="dt" sz="half" idx="10"/>
          </p:nvPr>
        </p:nvSpPr>
        <p:spPr>
          <a:xfrm>
            <a:off x="838200" y="6505435"/>
            <a:ext cx="2743200" cy="365125"/>
          </a:xfrm>
          <a:prstGeom prst="rect">
            <a:avLst/>
          </a:prstGeom>
        </p:spPr>
        <p:txBody>
          <a:bodyPr/>
          <a:lstStyle/>
          <a:p>
            <a:fld id="{CFBD11D5-FCEA-A844-898B-0A9CB0B772E9}" type="datetime1">
              <a:rPr lang="en-US" smtClean="0"/>
              <a:t>10/18/2024</a:t>
            </a:fld>
            <a:endParaRPr lang="en-US"/>
          </a:p>
        </p:txBody>
      </p:sp>
      <p:sp>
        <p:nvSpPr>
          <p:cNvPr id="6" name="Footer Placeholder 5">
            <a:extLst>
              <a:ext uri="{FF2B5EF4-FFF2-40B4-BE49-F238E27FC236}">
                <a16:creationId xmlns:a16="http://schemas.microsoft.com/office/drawing/2014/main" id="{3E62D1C3-928D-D74C-9E64-DA9FA9FBE5E5}"/>
              </a:ext>
            </a:extLst>
          </p:cNvPr>
          <p:cNvSpPr>
            <a:spLocks noGrp="1"/>
          </p:cNvSpPr>
          <p:nvPr>
            <p:ph type="ftr" sz="quarter" idx="11"/>
          </p:nvPr>
        </p:nvSpPr>
        <p:spPr>
          <a:xfrm>
            <a:off x="4038600" y="6505435"/>
            <a:ext cx="4114800" cy="365125"/>
          </a:xfrm>
          <a:prstGeom prst="rect">
            <a:avLst/>
          </a:prstGeom>
        </p:spPr>
        <p:txBody>
          <a:bodyPr/>
          <a:lstStyle/>
          <a:p>
            <a:r>
              <a:rPr lang="en-US"/>
              <a:t>Copyright © 2023, AFMC, Inc.</a:t>
            </a:r>
          </a:p>
        </p:txBody>
      </p:sp>
      <p:sp>
        <p:nvSpPr>
          <p:cNvPr id="7" name="Slide Number Placeholder 6">
            <a:extLst>
              <a:ext uri="{FF2B5EF4-FFF2-40B4-BE49-F238E27FC236}">
                <a16:creationId xmlns:a16="http://schemas.microsoft.com/office/drawing/2014/main" id="{9AA036AE-E7F8-1B40-8673-13A25344BFC3}"/>
              </a:ext>
            </a:extLst>
          </p:cNvPr>
          <p:cNvSpPr>
            <a:spLocks noGrp="1"/>
          </p:cNvSpPr>
          <p:nvPr>
            <p:ph type="sldNum" sz="quarter" idx="12"/>
          </p:nvPr>
        </p:nvSpPr>
        <p:spPr>
          <a:xfrm>
            <a:off x="8610600" y="6505435"/>
            <a:ext cx="2743200" cy="365125"/>
          </a:xfrm>
          <a:prstGeom prst="rect">
            <a:avLst/>
          </a:prstGeom>
        </p:spPr>
        <p:txBody>
          <a:bodyPr/>
          <a:lstStyle/>
          <a:p>
            <a:fld id="{FE66845D-2656-D247-80CE-51342AAA7B03}" type="slidenum">
              <a:rPr lang="en-US" smtClean="0"/>
              <a:t>‹#›</a:t>
            </a:fld>
            <a:endParaRPr lang="en-US"/>
          </a:p>
        </p:txBody>
      </p:sp>
      <p:sp>
        <p:nvSpPr>
          <p:cNvPr id="8" name="Content Placeholder 2">
            <a:extLst>
              <a:ext uri="{FF2B5EF4-FFF2-40B4-BE49-F238E27FC236}">
                <a16:creationId xmlns:a16="http://schemas.microsoft.com/office/drawing/2014/main" id="{2472476E-215D-504A-9FBD-6CD92E338447}"/>
              </a:ext>
            </a:extLst>
          </p:cNvPr>
          <p:cNvSpPr>
            <a:spLocks noGrp="1"/>
          </p:cNvSpPr>
          <p:nvPr>
            <p:ph sz="half" idx="13"/>
          </p:nvPr>
        </p:nvSpPr>
        <p:spPr>
          <a:xfrm>
            <a:off x="6172200" y="1825625"/>
            <a:ext cx="5181600" cy="4351338"/>
          </a:xfrm>
        </p:spPr>
        <p:txBody>
          <a:bodyPr/>
          <a:lstStyle>
            <a:lvl1pPr marL="228600" indent="-228600">
              <a:buClr>
                <a:schemeClr val="accent1"/>
              </a:buClr>
              <a:buFont typeface="Wingdings" pitchFamily="2" charset="2"/>
              <a:buChar char="§"/>
              <a:defRPr/>
            </a:lvl1pPr>
            <a:lvl2pPr marL="685800" indent="-228600">
              <a:buClr>
                <a:schemeClr val="accent2"/>
              </a:buClr>
              <a:buFont typeface="Arial" panose="020B0604020202020204" pitchFamily="34" charset="0"/>
              <a:buChar char="•"/>
              <a:defRPr/>
            </a:lvl2pPr>
            <a:lvl3pPr marL="1143000" indent="-228600">
              <a:buClr>
                <a:schemeClr val="accent3"/>
              </a:buClr>
              <a:buFont typeface="Lucida Grande" panose="020B0600040502020204" pitchFamily="34" charset="0"/>
              <a:buChar char="■"/>
              <a:defRPr/>
            </a:lvl3pPr>
            <a:lvl4pPr marL="1600200" indent="-228600">
              <a:buClr>
                <a:schemeClr val="accent4"/>
              </a:buClr>
              <a:buFont typeface="Lucida Grande" panose="020B06000405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77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909E-C488-974F-AA00-3F9A10CD35DE}"/>
              </a:ext>
            </a:extLst>
          </p:cNvPr>
          <p:cNvSpPr>
            <a:spLocks noGrp="1"/>
          </p:cNvSpPr>
          <p:nvPr>
            <p:ph type="title"/>
          </p:nvPr>
        </p:nvSpPr>
        <p:spPr>
          <a:xfrm>
            <a:off x="839788" y="472701"/>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1D8883-5BEC-C746-A306-A07ADA83B1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720BD-B24A-6A45-8577-C4FCDE651548}"/>
              </a:ext>
            </a:extLst>
          </p:cNvPr>
          <p:cNvSpPr>
            <a:spLocks noGrp="1"/>
          </p:cNvSpPr>
          <p:nvPr>
            <p:ph sz="half" idx="2"/>
          </p:nvPr>
        </p:nvSpPr>
        <p:spPr>
          <a:xfrm>
            <a:off x="839788" y="2505075"/>
            <a:ext cx="5157787" cy="3684588"/>
          </a:xfrm>
        </p:spPr>
        <p:txBody>
          <a:bodyPr/>
          <a:lstStyle>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1B830-841A-5345-A2E9-E0BC34C721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37A5B-118F-C04F-B91A-FA7C40F19FD9}"/>
              </a:ext>
            </a:extLst>
          </p:cNvPr>
          <p:cNvSpPr>
            <a:spLocks noGrp="1"/>
          </p:cNvSpPr>
          <p:nvPr>
            <p:ph sz="quarter" idx="4"/>
          </p:nvPr>
        </p:nvSpPr>
        <p:spPr>
          <a:xfrm>
            <a:off x="6172200" y="2505075"/>
            <a:ext cx="5183188" cy="3684588"/>
          </a:xfrm>
        </p:spPr>
        <p:txBody>
          <a:bodyPr/>
          <a:lstStyle>
            <a:lvl2pPr marL="685800" indent="-2286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1">
            <a:extLst>
              <a:ext uri="{FF2B5EF4-FFF2-40B4-BE49-F238E27FC236}">
                <a16:creationId xmlns:a16="http://schemas.microsoft.com/office/drawing/2014/main" id="{54D030BC-5347-DBB9-DA15-2DB6F23D531A}"/>
              </a:ext>
            </a:extLst>
          </p:cNvPr>
          <p:cNvSpPr>
            <a:spLocks noGrp="1"/>
          </p:cNvSpPr>
          <p:nvPr>
            <p:ph type="sldNum" sz="quarter" idx="10"/>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3571316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302C8-90CE-CC46-B025-39F405EBC66A}"/>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13C30DF-DDC1-3944-B0CF-F2612BB96E5B}"/>
              </a:ext>
            </a:extLst>
          </p:cNvPr>
          <p:cNvSpPr>
            <a:spLocks noGrp="1"/>
          </p:cNvSpPr>
          <p:nvPr>
            <p:ph type="dt" sz="half" idx="10"/>
          </p:nvPr>
        </p:nvSpPr>
        <p:spPr>
          <a:xfrm>
            <a:off x="838200" y="6505435"/>
            <a:ext cx="2743200" cy="365125"/>
          </a:xfrm>
          <a:prstGeom prst="rect">
            <a:avLst/>
          </a:prstGeom>
        </p:spPr>
        <p:txBody>
          <a:bodyPr/>
          <a:lstStyle/>
          <a:p>
            <a:fld id="{4466F119-3F9F-8141-A631-A266B5D3C6F6}" type="datetime1">
              <a:rPr lang="en-US" smtClean="0"/>
              <a:t>10/18/2024</a:t>
            </a:fld>
            <a:endParaRPr lang="en-US"/>
          </a:p>
        </p:txBody>
      </p:sp>
      <p:sp>
        <p:nvSpPr>
          <p:cNvPr id="8" name="Footer Placeholder 7">
            <a:extLst>
              <a:ext uri="{FF2B5EF4-FFF2-40B4-BE49-F238E27FC236}">
                <a16:creationId xmlns:a16="http://schemas.microsoft.com/office/drawing/2014/main" id="{75F00EC0-8351-9241-B72D-057674301C8D}"/>
              </a:ext>
            </a:extLst>
          </p:cNvPr>
          <p:cNvSpPr>
            <a:spLocks noGrp="1"/>
          </p:cNvSpPr>
          <p:nvPr>
            <p:ph type="ftr" sz="quarter" idx="11"/>
          </p:nvPr>
        </p:nvSpPr>
        <p:spPr>
          <a:xfrm>
            <a:off x="4038600" y="6505435"/>
            <a:ext cx="4114800" cy="365125"/>
          </a:xfrm>
          <a:prstGeom prst="rect">
            <a:avLst/>
          </a:prstGeom>
        </p:spPr>
        <p:txBody>
          <a:bodyPr/>
          <a:lstStyle/>
          <a:p>
            <a:r>
              <a:rPr lang="en-US"/>
              <a:t>Copyright © 2023, AFMC, Inc.</a:t>
            </a:r>
          </a:p>
        </p:txBody>
      </p:sp>
      <p:sp>
        <p:nvSpPr>
          <p:cNvPr id="9" name="Slide Number Placeholder 8">
            <a:extLst>
              <a:ext uri="{FF2B5EF4-FFF2-40B4-BE49-F238E27FC236}">
                <a16:creationId xmlns:a16="http://schemas.microsoft.com/office/drawing/2014/main" id="{DDDCAC23-5B75-8A41-92CD-F9F87356EE66}"/>
              </a:ext>
            </a:extLst>
          </p:cNvPr>
          <p:cNvSpPr>
            <a:spLocks noGrp="1"/>
          </p:cNvSpPr>
          <p:nvPr>
            <p:ph type="sldNum" sz="quarter" idx="12"/>
          </p:nvPr>
        </p:nvSpPr>
        <p:spPr>
          <a:xfrm>
            <a:off x="8610600" y="6505435"/>
            <a:ext cx="2743200" cy="365125"/>
          </a:xfrm>
          <a:prstGeom prst="rect">
            <a:avLst/>
          </a:prstGeom>
        </p:spPr>
        <p:txBody>
          <a:bodyPr/>
          <a:lstStyle/>
          <a:p>
            <a:fld id="{FE66845D-2656-D247-80CE-51342AAA7B03}" type="slidenum">
              <a:rPr lang="en-US" smtClean="0"/>
              <a:pPr/>
              <a:t>‹#›</a:t>
            </a:fld>
            <a:endParaRPr lang="en-US"/>
          </a:p>
        </p:txBody>
      </p:sp>
    </p:spTree>
    <p:extLst>
      <p:ext uri="{BB962C8B-B14F-4D97-AF65-F5344CB8AC3E}">
        <p14:creationId xmlns:p14="http://schemas.microsoft.com/office/powerpoint/2010/main" val="331598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4ABF-E2D7-3D43-81FF-EC4018AF7ABC}"/>
              </a:ext>
            </a:extLst>
          </p:cNvPr>
          <p:cNvSpPr>
            <a:spLocks noGrp="1"/>
          </p:cNvSpPr>
          <p:nvPr>
            <p:ph type="title"/>
          </p:nvPr>
        </p:nvSpPr>
        <p:spPr/>
        <p:txBody>
          <a:bodyPr/>
          <a:lstStyle/>
          <a:p>
            <a:r>
              <a:rPr lang="en-US"/>
              <a:t>Click to edit Master title style</a:t>
            </a:r>
          </a:p>
        </p:txBody>
      </p:sp>
      <p:sp>
        <p:nvSpPr>
          <p:cNvPr id="6" name="Slide Number Placeholder 11">
            <a:extLst>
              <a:ext uri="{FF2B5EF4-FFF2-40B4-BE49-F238E27FC236}">
                <a16:creationId xmlns:a16="http://schemas.microsoft.com/office/drawing/2014/main" id="{F16864F3-D469-9482-EFF3-88CE6035E261}"/>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71793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3BEB-A2CE-E746-97FE-2A03B3F0E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60C78-1C52-1649-8738-7B8BCC6C9F4F}"/>
              </a:ext>
            </a:extLst>
          </p:cNvPr>
          <p:cNvSpPr>
            <a:spLocks noGrp="1"/>
          </p:cNvSpPr>
          <p:nvPr>
            <p:ph idx="1"/>
          </p:nvPr>
        </p:nvSpPr>
        <p:spPr>
          <a:xfrm>
            <a:off x="5183188" y="987425"/>
            <a:ext cx="6172200" cy="4873625"/>
          </a:xfrm>
        </p:spPr>
        <p:txBody>
          <a:bodyPr/>
          <a:lstStyle>
            <a:lvl1pPr>
              <a:defRPr sz="3200"/>
            </a:lvl1pPr>
            <a:lvl2pPr marL="685800" indent="-228600">
              <a:buFont typeface="Arial" panose="020B0604020202020204" pitchFamily="34" charset="0"/>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16F9A-9C94-154C-A188-42144AB04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11">
            <a:extLst>
              <a:ext uri="{FF2B5EF4-FFF2-40B4-BE49-F238E27FC236}">
                <a16:creationId xmlns:a16="http://schemas.microsoft.com/office/drawing/2014/main" id="{38F22028-B9E0-9B99-CCB5-5D3B2A8A13E9}"/>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381179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4A0D-559E-0448-94E4-8E0B015EC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4D380F-6F1D-CA46-B48A-7BC29E285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26236FE-D503-9248-95DD-2A9EF4E6E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11">
            <a:extLst>
              <a:ext uri="{FF2B5EF4-FFF2-40B4-BE49-F238E27FC236}">
                <a16:creationId xmlns:a16="http://schemas.microsoft.com/office/drawing/2014/main" id="{F76CA212-5B52-9237-BEFA-6B9D6684DD34}"/>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269125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83FD-C9C9-D14B-94A6-AF6574C77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C029F-6E41-4F49-82C7-3E59DD49AE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1">
            <a:extLst>
              <a:ext uri="{FF2B5EF4-FFF2-40B4-BE49-F238E27FC236}">
                <a16:creationId xmlns:a16="http://schemas.microsoft.com/office/drawing/2014/main" id="{374142A8-F6E6-F363-2235-346B8694BF85}"/>
              </a:ext>
            </a:extLst>
          </p:cNvPr>
          <p:cNvSpPr>
            <a:spLocks noGrp="1"/>
          </p:cNvSpPr>
          <p:nvPr>
            <p:ph type="sldNum" sz="quarter" idx="4"/>
          </p:nvPr>
        </p:nvSpPr>
        <p:spPr>
          <a:xfrm>
            <a:off x="10967105" y="6018534"/>
            <a:ext cx="755972" cy="593178"/>
          </a:xfrm>
          <a:prstGeom prst="rect">
            <a:avLst/>
          </a:prstGeom>
        </p:spPr>
        <p:txBody>
          <a:bodyPr vert="horz" lIns="91440" tIns="45720" rIns="91440" bIns="45720" rtlCol="0" anchor="ctr"/>
          <a:lstStyle>
            <a:lvl1pPr algn="l">
              <a:defRPr sz="1200">
                <a:solidFill>
                  <a:schemeClr val="accent2"/>
                </a:solidFill>
              </a:defRPr>
            </a:lvl1pPr>
          </a:lstStyle>
          <a:p>
            <a:fld id="{24B759A5-04B3-6E46-9EDF-8AC11ADD0DAD}" type="slidenum">
              <a:rPr lang="en-US" smtClean="0"/>
              <a:pPr/>
              <a:t>‹#›</a:t>
            </a:fld>
            <a:endParaRPr lang="en-US"/>
          </a:p>
        </p:txBody>
      </p:sp>
    </p:spTree>
    <p:extLst>
      <p:ext uri="{BB962C8B-B14F-4D97-AF65-F5344CB8AC3E}">
        <p14:creationId xmlns:p14="http://schemas.microsoft.com/office/powerpoint/2010/main" val="289669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530F9-0E14-554F-8366-EF5826C0036C}"/>
              </a:ext>
            </a:extLst>
          </p:cNvPr>
          <p:cNvSpPr>
            <a:spLocks noGrp="1"/>
          </p:cNvSpPr>
          <p:nvPr>
            <p:ph type="title"/>
          </p:nvPr>
        </p:nvSpPr>
        <p:spPr>
          <a:xfrm>
            <a:off x="829491" y="51460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570E7-EBE7-7D49-B74F-48451559A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90D30A5-E00D-604F-895C-84E57C833B0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196593" y="160555"/>
            <a:ext cx="1913614" cy="354046"/>
          </a:xfrm>
          <a:prstGeom prst="rect">
            <a:avLst/>
          </a:prstGeom>
        </p:spPr>
      </p:pic>
      <p:pic>
        <p:nvPicPr>
          <p:cNvPr id="12" name="Picture 11" descr="Text&#10;&#10;Description automatically generated">
            <a:extLst>
              <a:ext uri="{FF2B5EF4-FFF2-40B4-BE49-F238E27FC236}">
                <a16:creationId xmlns:a16="http://schemas.microsoft.com/office/drawing/2014/main" id="{7F6DDA94-503C-8B4C-9E4E-A8918FB1DE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93703" y="139061"/>
            <a:ext cx="2537122" cy="364152"/>
          </a:xfrm>
          <a:prstGeom prst="rect">
            <a:avLst/>
          </a:prstGeom>
        </p:spPr>
      </p:pic>
      <p:pic>
        <p:nvPicPr>
          <p:cNvPr id="16" name="Picture 15" descr="Logo&#10;&#10;Description automatically generated">
            <a:extLst>
              <a:ext uri="{FF2B5EF4-FFF2-40B4-BE49-F238E27FC236}">
                <a16:creationId xmlns:a16="http://schemas.microsoft.com/office/drawing/2014/main" id="{6533D92E-00D9-1B4B-AE14-A00A496F65CC}"/>
              </a:ext>
            </a:extLst>
          </p:cNvPr>
          <p:cNvPicPr>
            <a:picLocks noChangeAspect="1"/>
          </p:cNvPicPr>
          <p:nvPr userDrawn="1"/>
        </p:nvPicPr>
        <p:blipFill rotWithShape="1">
          <a:blip r:embed="rId14"/>
          <a:srcRect b="31052"/>
          <a:stretch/>
        </p:blipFill>
        <p:spPr>
          <a:xfrm>
            <a:off x="838200" y="117678"/>
            <a:ext cx="1415225" cy="396923"/>
          </a:xfrm>
          <a:prstGeom prst="rect">
            <a:avLst/>
          </a:prstGeom>
        </p:spPr>
      </p:pic>
      <p:sp>
        <p:nvSpPr>
          <p:cNvPr id="8" name="Footer Placeholder 2">
            <a:extLst>
              <a:ext uri="{FF2B5EF4-FFF2-40B4-BE49-F238E27FC236}">
                <a16:creationId xmlns:a16="http://schemas.microsoft.com/office/drawing/2014/main" id="{E2BBFDED-63BC-9F58-8330-44A0B11884E1}"/>
              </a:ext>
            </a:extLst>
          </p:cNvPr>
          <p:cNvSpPr txBox="1">
            <a:spLocks/>
          </p:cNvSpPr>
          <p:nvPr userDrawn="1"/>
        </p:nvSpPr>
        <p:spPr>
          <a:xfrm>
            <a:off x="8191500" y="6012088"/>
            <a:ext cx="2948354" cy="59962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accent1"/>
                </a:solidFill>
              </a:rPr>
              <a:t>|</a:t>
            </a:r>
            <a:r>
              <a:rPr lang="en-US" sz="1200">
                <a:solidFill>
                  <a:schemeClr val="accent2"/>
                </a:solidFill>
              </a:rPr>
              <a:t>     Copyright © 2024, AFMC, Inc.     </a:t>
            </a:r>
            <a:r>
              <a:rPr lang="en-US" sz="1200">
                <a:solidFill>
                  <a:schemeClr val="accent1"/>
                </a:solidFill>
              </a:rPr>
              <a:t>|</a:t>
            </a:r>
          </a:p>
        </p:txBody>
      </p:sp>
      <p:sp>
        <p:nvSpPr>
          <p:cNvPr id="9" name="Footer Placeholder 2">
            <a:extLst>
              <a:ext uri="{FF2B5EF4-FFF2-40B4-BE49-F238E27FC236}">
                <a16:creationId xmlns:a16="http://schemas.microsoft.com/office/drawing/2014/main" id="{E68F6B06-12A3-B303-0A1D-3C66474955E7}"/>
              </a:ext>
            </a:extLst>
          </p:cNvPr>
          <p:cNvSpPr txBox="1">
            <a:spLocks/>
          </p:cNvSpPr>
          <p:nvPr userDrawn="1"/>
        </p:nvSpPr>
        <p:spPr>
          <a:xfrm>
            <a:off x="7608277" y="6021961"/>
            <a:ext cx="4114800" cy="59962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69A0129-3363-47AA-AFAD-E321D327F79E}" type="datetime1">
              <a:rPr lang="en-US" sz="1200" smtClean="0">
                <a:solidFill>
                  <a:schemeClr val="accent2"/>
                </a:solidFill>
              </a:rPr>
              <a:t>10/18/2024</a:t>
            </a:fld>
            <a:endParaRPr lang="en-US" sz="1200">
              <a:solidFill>
                <a:schemeClr val="accent2"/>
              </a:solidFill>
            </a:endParaRPr>
          </a:p>
        </p:txBody>
      </p:sp>
      <p:cxnSp>
        <p:nvCxnSpPr>
          <p:cNvPr id="10" name="Straight Connector 9">
            <a:extLst>
              <a:ext uri="{FF2B5EF4-FFF2-40B4-BE49-F238E27FC236}">
                <a16:creationId xmlns:a16="http://schemas.microsoft.com/office/drawing/2014/main" id="{85682293-212C-DE7D-1EB5-9418946B7860}"/>
              </a:ext>
            </a:extLst>
          </p:cNvPr>
          <p:cNvCxnSpPr>
            <a:cxnSpLocks/>
          </p:cNvCxnSpPr>
          <p:nvPr userDrawn="1"/>
        </p:nvCxnSpPr>
        <p:spPr>
          <a:xfrm flipH="1">
            <a:off x="0" y="6330459"/>
            <a:ext cx="749104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AFB5D2-40CD-D4E9-6CC7-E9E47EDDBF04}"/>
              </a:ext>
            </a:extLst>
          </p:cNvPr>
          <p:cNvCxnSpPr>
            <a:cxnSpLocks/>
          </p:cNvCxnSpPr>
          <p:nvPr userDrawn="1"/>
        </p:nvCxnSpPr>
        <p:spPr>
          <a:xfrm>
            <a:off x="830766" y="670104"/>
            <a:ext cx="1136123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174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 Grande" panose="020B06000405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Lucida Grande" panose="020B06000405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457200" y="457200"/>
            <a:ext cx="11277600" cy="914400"/>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457200" y="2057400"/>
            <a:ext cx="11277600" cy="4206240"/>
          </a:xfrm>
          <a:prstGeom prst="rect">
            <a:avLst/>
          </a:prstGeom>
        </p:spPr>
        <p:txBody>
          <a:bodyPr vert="horz" lIns="0" tIns="0" rIns="0" bIns="0" spcCol="3017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7149E2E3-DDD2-4884-B20C-8C7AE6FDE6DD}"/>
              </a:ext>
            </a:extLst>
          </p:cNvPr>
          <p:cNvSpPr>
            <a:spLocks noGrp="1"/>
          </p:cNvSpPr>
          <p:nvPr>
            <p:ph type="ftr" sz="quarter" idx="3"/>
          </p:nvPr>
        </p:nvSpPr>
        <p:spPr>
          <a:xfrm>
            <a:off x="3352800" y="6402070"/>
            <a:ext cx="5486400" cy="182880"/>
          </a:xfrm>
          <a:prstGeom prst="rect">
            <a:avLst/>
          </a:prstGeom>
        </p:spPr>
        <p:txBody>
          <a:bodyPr vert="horz" wrap="none" lIns="0" tIns="0" rIns="0" bIns="0" rtlCol="0" anchor="b" anchorCtr="0"/>
          <a:lstStyle>
            <a:lvl1pPr algn="ctr">
              <a:defRPr sz="800" b="0">
                <a:solidFill>
                  <a:schemeClr val="tx1"/>
                </a:solidFill>
              </a:defRPr>
            </a:lvl1pPr>
          </a:lstStyle>
          <a:p>
            <a:r>
              <a:rPr lang="en-US"/>
              <a:t>[Presentation title]</a:t>
            </a:r>
          </a:p>
        </p:txBody>
      </p:sp>
      <p:sp>
        <p:nvSpPr>
          <p:cNvPr id="4" name="Date Placeholder 4">
            <a:extLst>
              <a:ext uri="{FF2B5EF4-FFF2-40B4-BE49-F238E27FC236}">
                <a16:creationId xmlns:a16="http://schemas.microsoft.com/office/drawing/2014/main" id="{4D35E30C-8B67-40E8-BE12-38393DE39799}"/>
              </a:ext>
            </a:extLst>
          </p:cNvPr>
          <p:cNvSpPr>
            <a:spLocks noGrp="1"/>
          </p:cNvSpPr>
          <p:nvPr>
            <p:ph type="dt" sz="half" idx="2"/>
          </p:nvPr>
        </p:nvSpPr>
        <p:spPr>
          <a:xfrm>
            <a:off x="9147048" y="6402070"/>
            <a:ext cx="2267711" cy="182880"/>
          </a:xfrm>
          <a:prstGeom prst="rect">
            <a:avLst/>
          </a:prstGeom>
          <a:noFill/>
          <a:ln>
            <a:noFill/>
          </a:ln>
        </p:spPr>
        <p:txBody>
          <a:bodyPr vert="horz" wrap="none" lIns="0" tIns="0" rIns="0" bIns="0" rtlCol="0" anchor="b" anchorCtr="0"/>
          <a:lstStyle>
            <a:lvl1pPr algn="r">
              <a:defRPr sz="800" b="0">
                <a:solidFill>
                  <a:schemeClr val="tx1"/>
                </a:solidFill>
              </a:defRPr>
            </a:lvl1pPr>
          </a:lstStyle>
          <a:p>
            <a:r>
              <a:rPr lang="en-US"/>
              <a:t>[Month 00, 0000]</a:t>
            </a:r>
          </a:p>
        </p:txBody>
      </p:sp>
    </p:spTree>
    <p:extLst>
      <p:ext uri="{BB962C8B-B14F-4D97-AF65-F5344CB8AC3E}">
        <p14:creationId xmlns:p14="http://schemas.microsoft.com/office/powerpoint/2010/main" val="3466990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3657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1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530F9-0E14-554F-8366-EF5826C0036C}"/>
              </a:ext>
            </a:extLst>
          </p:cNvPr>
          <p:cNvSpPr>
            <a:spLocks noGrp="1"/>
          </p:cNvSpPr>
          <p:nvPr>
            <p:ph type="title"/>
          </p:nvPr>
        </p:nvSpPr>
        <p:spPr>
          <a:xfrm>
            <a:off x="845634" y="648665"/>
            <a:ext cx="10515600" cy="10033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570E7-EBE7-7D49-B74F-48451559AFAA}"/>
              </a:ext>
            </a:extLst>
          </p:cNvPr>
          <p:cNvSpPr>
            <a:spLocks noGrp="1"/>
          </p:cNvSpPr>
          <p:nvPr>
            <p:ph type="body" idx="1"/>
          </p:nvPr>
        </p:nvSpPr>
        <p:spPr>
          <a:xfrm>
            <a:off x="838200" y="1651965"/>
            <a:ext cx="10515600" cy="45249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D8B622CB-4A6E-8444-BA2B-7BB89A0AE276}"/>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5491245" y="197210"/>
            <a:ext cx="1370640" cy="337149"/>
          </a:xfrm>
          <a:prstGeom prst="rect">
            <a:avLst/>
          </a:prstGeom>
        </p:spPr>
      </p:pic>
      <p:pic>
        <p:nvPicPr>
          <p:cNvPr id="16" name="Picture 15">
            <a:extLst>
              <a:ext uri="{FF2B5EF4-FFF2-40B4-BE49-F238E27FC236}">
                <a16:creationId xmlns:a16="http://schemas.microsoft.com/office/drawing/2014/main" id="{7ED7E7C8-9352-E84A-A6C9-A6E69F5DAF7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9278956" y="155571"/>
            <a:ext cx="2561419" cy="367638"/>
          </a:xfrm>
          <a:prstGeom prst="rect">
            <a:avLst/>
          </a:prstGeom>
        </p:spPr>
      </p:pic>
      <p:pic>
        <p:nvPicPr>
          <p:cNvPr id="13" name="Picture 12">
            <a:extLst>
              <a:ext uri="{FF2B5EF4-FFF2-40B4-BE49-F238E27FC236}">
                <a16:creationId xmlns:a16="http://schemas.microsoft.com/office/drawing/2014/main" id="{BCE2F403-3A1F-1D48-9E11-0AC22F410C7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8200" y="168635"/>
            <a:ext cx="1247450" cy="337149"/>
          </a:xfrm>
          <a:prstGeom prst="rect">
            <a:avLst/>
          </a:prstGeom>
        </p:spPr>
      </p:pic>
      <p:sp>
        <p:nvSpPr>
          <p:cNvPr id="8" name="Footer Placeholder 2">
            <a:extLst>
              <a:ext uri="{FF2B5EF4-FFF2-40B4-BE49-F238E27FC236}">
                <a16:creationId xmlns:a16="http://schemas.microsoft.com/office/drawing/2014/main" id="{25DE5A4F-52CE-2B1C-8504-9DB2AAC4A86E}"/>
              </a:ext>
            </a:extLst>
          </p:cNvPr>
          <p:cNvSpPr txBox="1">
            <a:spLocks/>
          </p:cNvSpPr>
          <p:nvPr userDrawn="1"/>
        </p:nvSpPr>
        <p:spPr>
          <a:xfrm>
            <a:off x="8191500" y="6012088"/>
            <a:ext cx="2948354" cy="59962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accent1"/>
                </a:solidFill>
              </a:rPr>
              <a:t>|</a:t>
            </a:r>
            <a:r>
              <a:rPr lang="en-US" sz="1200">
                <a:solidFill>
                  <a:schemeClr val="accent2"/>
                </a:solidFill>
              </a:rPr>
              <a:t>     Copyright © 2024, AFMC, Inc.     </a:t>
            </a:r>
            <a:r>
              <a:rPr lang="en-US" sz="1200">
                <a:solidFill>
                  <a:schemeClr val="accent1"/>
                </a:solidFill>
              </a:rPr>
              <a:t>|</a:t>
            </a:r>
          </a:p>
        </p:txBody>
      </p:sp>
      <p:sp>
        <p:nvSpPr>
          <p:cNvPr id="9" name="Footer Placeholder 2">
            <a:extLst>
              <a:ext uri="{FF2B5EF4-FFF2-40B4-BE49-F238E27FC236}">
                <a16:creationId xmlns:a16="http://schemas.microsoft.com/office/drawing/2014/main" id="{85A59A20-98DD-8CDF-FD15-0C8C9F1E44C7}"/>
              </a:ext>
            </a:extLst>
          </p:cNvPr>
          <p:cNvSpPr txBox="1">
            <a:spLocks/>
          </p:cNvSpPr>
          <p:nvPr userDrawn="1"/>
        </p:nvSpPr>
        <p:spPr>
          <a:xfrm>
            <a:off x="7608277" y="6021961"/>
            <a:ext cx="4114800" cy="59962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69A0129-3363-47AA-AFAD-E321D327F79E}" type="datetime1">
              <a:rPr lang="en-US" sz="1200" smtClean="0">
                <a:solidFill>
                  <a:schemeClr val="accent2"/>
                </a:solidFill>
              </a:rPr>
              <a:t>10/18/2024</a:t>
            </a:fld>
            <a:endParaRPr lang="en-US" sz="1200">
              <a:solidFill>
                <a:schemeClr val="accent2"/>
              </a:solidFill>
            </a:endParaRPr>
          </a:p>
        </p:txBody>
      </p:sp>
      <p:cxnSp>
        <p:nvCxnSpPr>
          <p:cNvPr id="11" name="Straight Connector 10">
            <a:extLst>
              <a:ext uri="{FF2B5EF4-FFF2-40B4-BE49-F238E27FC236}">
                <a16:creationId xmlns:a16="http://schemas.microsoft.com/office/drawing/2014/main" id="{C8BD2F89-8EF4-1047-B6E5-47250A583BA8}"/>
              </a:ext>
            </a:extLst>
          </p:cNvPr>
          <p:cNvCxnSpPr/>
          <p:nvPr userDrawn="1"/>
        </p:nvCxnSpPr>
        <p:spPr>
          <a:xfrm flipH="1">
            <a:off x="-70338" y="6330459"/>
            <a:ext cx="756138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BA108B-6D70-8C9C-6449-E5A469776DFC}"/>
              </a:ext>
            </a:extLst>
          </p:cNvPr>
          <p:cNvCxnSpPr/>
          <p:nvPr userDrawn="1"/>
        </p:nvCxnSpPr>
        <p:spPr>
          <a:xfrm>
            <a:off x="830766" y="670104"/>
            <a:ext cx="11887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EDCCA6-E939-75B0-4457-18589B8546A8}"/>
              </a:ext>
            </a:extLst>
          </p:cNvPr>
          <p:cNvCxnSpPr/>
          <p:nvPr userDrawn="1"/>
        </p:nvCxnSpPr>
        <p:spPr>
          <a:xfrm>
            <a:off x="1999695" y="723894"/>
            <a:ext cx="11887200" cy="0"/>
          </a:xfrm>
          <a:prstGeom prst="line">
            <a:avLst/>
          </a:prstGeom>
          <a:ln w="38100">
            <a:solidFill>
              <a:srgbClr val="00F6B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E56C71-DCFE-7D43-48D4-F02C7E2E8FBA}"/>
              </a:ext>
            </a:extLst>
          </p:cNvPr>
          <p:cNvCxnSpPr/>
          <p:nvPr userDrawn="1"/>
        </p:nvCxnSpPr>
        <p:spPr>
          <a:xfrm>
            <a:off x="-5550381" y="6384207"/>
            <a:ext cx="11887200" cy="0"/>
          </a:xfrm>
          <a:prstGeom prst="line">
            <a:avLst/>
          </a:prstGeom>
          <a:ln w="38100">
            <a:solidFill>
              <a:srgbClr val="00F6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6398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03B08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Lucida Grande" panose="020B06000405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dicaid.afmc.org/images/PROREL_AFMCProviderRelationsOutreachSpecialistsMap_20240430_v114.pdf"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medicaid.afmc.org/images/MMIS_OutreachSpecialistsMap_Updated_20230424_v10.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mailto:myardeiamondplan@stephens.com" TargetMode="External"/><Relationship Id="rId4" Type="http://schemas.openxmlformats.org/officeDocument/2006/relationships/hyperlink" Target="https://humanservices.arkansas.gov/divisions-shared-services/medical-services/helpful-information-for-providers/provider-faq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humanservices.arkansas.gov/" TargetMode="External"/><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humanservices.arkansas.gov/divisions-shared-services/medical-services/provider-enrollment/#printable-enrollment-related-forms" TargetMode="External"/><Relationship Id="rId5" Type="http://schemas.openxmlformats.org/officeDocument/2006/relationships/hyperlink" Target="https://humanservices.arkansas.gov/divisions-shared-services/medical-services/" TargetMode="External"/><Relationship Id="rId4" Type="http://schemas.openxmlformats.org/officeDocument/2006/relationships/hyperlink" Target="https://humanservices.arkansas.gov/divisions-shared-service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portal.mmis.arkansas.gov/armedicaid/provider/Home/tabid/135/Default.aspx"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hyperlink" Target="https://humanservices.arkansas.gov/wp-content/uploads/240118_Dental_BenePlanCrosswalk.xlsx" TargetMode="External"/><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hyperlink" Target="https://humanservices.arkansas.gov/wp-content/uploads/MMIS_JobAid_DentEligibility.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hyperlink" Target="https://humanservices.arkansas.gov/wp-content/uploads/240118_Dental_BenePlanCrosswalk.xlsx" TargetMode="External"/><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hyperlink" Target="https://portal.mmis.arkansas.gov/armedicaid/provider/Home/tabid/135/Default.aspx" TargetMode="External"/><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hyperlink" Target="https://humanservices.arkansas.gov/divisions-shared-services/medical-services/helpful-information-for-providers/systemdocs/"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246_C6E82545.xml"/><Relationship Id="rId2" Type="http://schemas.openxmlformats.org/officeDocument/2006/relationships/notesSlide" Target="../notesSlides/notesSlide29.xml"/><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hyperlink" Target="https://humanservices.arkansas.gov/divisions-shared-services/medical-services/helpful-information-for-providers/systemdoc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umanservices.arkansas.gov/wp-content/uploads/MMIS_JobAid_SubmitDentalClaim.pdf" TargetMode="External"/><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hyperlink" Target="https://share.vidyard.com/watch/EBpgAUbBF8y5hg4GKzbsip?"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humanservices.arkansas.gov/divisions-shared-services/medical-services/helpful-information-for-providers/manuals/dental-prov/" TargetMode="External"/><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hyperlink" Target="https://humanservices.arkansas.gov/wp-content/uploads/DENTAL_ProcCodes.xls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humanservices.arkansas.gov/wp-content/uploads/DENTAL-fees.pdf" TargetMode="External"/><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hyperlink" Target="https://humanservices.arkansas.gov/wp-content/uploads/SampleADA-J430.pdf" TargetMode="External"/><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hyperlink" Target="https://humanservices.arkansas.gov/wp-content/uploads/2024.10.03-OMIG-Ackowledgement-Re-Nov-1-2024-Dental-Transition-Billing-Guidance-Dental-Transition.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atrezzo.acentra.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mail.afmc.org/e3t/Ctc/GD+113/cGmQ604/VW0bnJ85tJsFV3k90v91KN6_W1CR2895lm4-9N7vvr0Y3qgyTW7Y8-PT6lZ3mlW2jSS7C2jSCb-W26p-s67y5NYXW6k1nFx2NF-1KW11DxTj6mj_XpW5Fhlxm5QXg6vW4-77gN3bh__QW6Dd_5738yqTMW5Rqwny4B2Jq3N5P_KNBKyJrYW6HL7W22tY3m1W1skvDD3bLHS3W1mfS_B19gZCRW6yk4wV6059v1W1Qpkgt84w5_0W4zTJ_L7sZsSDW1lyG541-G75KW7LZ1SH97c0xVW6M3Dxc7hHrDmVbN8fz7y8ZkBW6bFGzZ2GWK_mN5BdTw4pTZQJW5rw9xW1jc0g5W8_mlJ488rHCqW4dG1jD4D8chPW2R9B6F56dXGlW6dDcWX29DB9ff79wwNq0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s://humanservices.arkansas.gov/wp-content/uploads/DentalLabReqFrm.pdf" TargetMode="External"/><Relationship Id="rId2" Type="http://schemas.openxmlformats.org/officeDocument/2006/relationships/hyperlink" Target="https://humanservices.arkansas.gov/wp-content/uploads/MMIS_Quick-Start-Guides_Adult-Denture_20240923_v1.2.pdf" TargetMode="Externa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8" Type="http://schemas.openxmlformats.org/officeDocument/2006/relationships/hyperlink" Target="https://humanservices.arkansas.gov/wp-content/uploads/MMIS_JobAid_Eligibility.pdf" TargetMode="External"/><Relationship Id="rId13" Type="http://schemas.openxmlformats.org/officeDocument/2006/relationships/hyperlink" Target="https://ar.acentra.com/dental-services/" TargetMode="External"/><Relationship Id="rId3" Type="http://schemas.openxmlformats.org/officeDocument/2006/relationships/hyperlink" Target="https://afmc.org/mmis" TargetMode="External"/><Relationship Id="rId7" Type="http://schemas.openxmlformats.org/officeDocument/2006/relationships/hyperlink" Target="https://share.vidyard.com/watch/UETuevUhzwcYPn8LWDRXKo?" TargetMode="External"/><Relationship Id="rId12" Type="http://schemas.openxmlformats.org/officeDocument/2006/relationships/hyperlink" Target="https://humanservices.arkansas.gov/divisions-shared-services/medical-services/healthcare-programs/dental/dental-providers/" TargetMode="External"/><Relationship Id="rId17" Type="http://schemas.openxmlformats.org/officeDocument/2006/relationships/hyperlink" Target="https://afmc.org/health-care-professionals/arkansas-medicaid-providers/mmis-outreach-specialists/" TargetMode="External"/><Relationship Id="rId2" Type="http://schemas.openxmlformats.org/officeDocument/2006/relationships/notesSlide" Target="../notesSlides/notesSlide41.xml"/><Relationship Id="rId16" Type="http://schemas.openxmlformats.org/officeDocument/2006/relationships/hyperlink" Target="mailto:dentalproviderquestions@dhs.arkansas.gov" TargetMode="External"/><Relationship Id="rId1" Type="http://schemas.openxmlformats.org/officeDocument/2006/relationships/slideLayout" Target="../slideLayouts/slideLayout2.xml"/><Relationship Id="rId6" Type="http://schemas.openxmlformats.org/officeDocument/2006/relationships/hyperlink" Target="https://humanservices.arkansas.gov/divisions-shared-services/medical-services/helpful-information-for-providers/training/" TargetMode="External"/><Relationship Id="rId11" Type="http://schemas.openxmlformats.org/officeDocument/2006/relationships/hyperlink" Target="https://humanservices.arkansas.gov/divisions-shared-services/medical-services/helpful-information-for-providers/manuals/dental-prov/" TargetMode="External"/><Relationship Id="rId5" Type="http://schemas.openxmlformats.org/officeDocument/2006/relationships/hyperlink" Target="https://humanservices.arkansas.gov/wp-content/uploads/DENTAL_ProcCodes.xlsx" TargetMode="External"/><Relationship Id="rId15" Type="http://schemas.openxmlformats.org/officeDocument/2006/relationships/hyperlink" Target="https://humanservices.arkansas.gov/divisions-shared-services/medical-services/provider-enrollment/" TargetMode="External"/><Relationship Id="rId10" Type="http://schemas.openxmlformats.org/officeDocument/2006/relationships/hyperlink" Target="https://humanservices.arkansas.gov/wp-content/uploads/240118_Dental_BenePlanCrosswalk.xlsx" TargetMode="External"/><Relationship Id="rId4" Type="http://schemas.openxmlformats.org/officeDocument/2006/relationships/hyperlink" Target="https://humanservices.arkansas.gov/wp-content/uploads/DENTAL-fees.pdf" TargetMode="External"/><Relationship Id="rId9" Type="http://schemas.openxmlformats.org/officeDocument/2006/relationships/hyperlink" Target="https://medicaid.afmc.org/dental" TargetMode="External"/><Relationship Id="rId14" Type="http://schemas.openxmlformats.org/officeDocument/2006/relationships/hyperlink" Target="https://atrezzo.acentra.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providerrelations@afmc.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humanservices.arkansas.gov/wp-content/uploads/MMIS_JobAid_UploadingDocuments.pdf" TargetMode="External"/><Relationship Id="rId4" Type="http://schemas.openxmlformats.org/officeDocument/2006/relationships/hyperlink" Target="https://info.afmc.org/opt-i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edicaid.afmc.org/denta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humanservices.arkansas.gov/divisions-shared-services/medical-services/official-notices/" TargetMode="External"/><Relationship Id="rId4" Type="http://schemas.openxmlformats.org/officeDocument/2006/relationships/hyperlink" Target="https://humanservices.arkansas.gov/divisions-shared-services/medical-services/helpful-information-for-providers/manuals/dental-pr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edicaid.afmc.org/denta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dentalproviderquestions@dhs.arkansas.gov" TargetMode="External"/><Relationship Id="rId4" Type="http://schemas.openxmlformats.org/officeDocument/2006/relationships/hyperlink" Target="https://humanservices.arkansas.gov/divisions-shared-services/medical-services/healthcare-programs/dental/dental-provid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BF9F-7E2B-EB49-BE14-D8E036F3B5F5}"/>
              </a:ext>
            </a:extLst>
          </p:cNvPr>
          <p:cNvSpPr>
            <a:spLocks noGrp="1"/>
          </p:cNvSpPr>
          <p:nvPr>
            <p:ph type="ctrTitle"/>
          </p:nvPr>
        </p:nvSpPr>
        <p:spPr/>
        <p:txBody>
          <a:bodyPr>
            <a:normAutofit fontScale="90000"/>
          </a:bodyPr>
          <a:lstStyle/>
          <a:p>
            <a:br>
              <a:rPr lang="en-US" dirty="0"/>
            </a:br>
            <a:r>
              <a:rPr lang="en-US" dirty="0"/>
              <a:t>Arkansas Medicaid </a:t>
            </a:r>
            <a:br>
              <a:rPr lang="en-US" dirty="0"/>
            </a:br>
            <a:r>
              <a:rPr lang="en-US" dirty="0"/>
              <a:t>Dental Services</a:t>
            </a:r>
            <a:endParaRPr lang="en-US" dirty="0">
              <a:cs typeface="Calibri Light"/>
            </a:endParaRPr>
          </a:p>
        </p:txBody>
      </p:sp>
      <p:sp>
        <p:nvSpPr>
          <p:cNvPr id="3" name="Subtitle 2">
            <a:extLst>
              <a:ext uri="{FF2B5EF4-FFF2-40B4-BE49-F238E27FC236}">
                <a16:creationId xmlns:a16="http://schemas.microsoft.com/office/drawing/2014/main" id="{7AFB6A43-7E7F-F542-9D28-F721EB43B37C}"/>
              </a:ext>
            </a:extLst>
          </p:cNvPr>
          <p:cNvSpPr>
            <a:spLocks noGrp="1"/>
          </p:cNvSpPr>
          <p:nvPr>
            <p:ph type="subTitle" idx="1"/>
          </p:nvPr>
        </p:nvSpPr>
        <p:spPr>
          <a:xfrm>
            <a:off x="1524000" y="3869457"/>
            <a:ext cx="9144000" cy="2126816"/>
          </a:xfrm>
        </p:spPr>
        <p:txBody>
          <a:bodyPr vert="horz" lIns="91440" tIns="45720" rIns="91440" bIns="45720" rtlCol="0" anchor="t">
            <a:normAutofit/>
          </a:bodyPr>
          <a:lstStyle/>
          <a:p>
            <a:r>
              <a:rPr lang="en-US" dirty="0"/>
              <a:t>Transitioning to Fee-for-Service (FFS) – Traditional Medicaid</a:t>
            </a:r>
          </a:p>
          <a:p>
            <a:endParaRPr lang="en-US" dirty="0">
              <a:cs typeface="Calibri" panose="020F0502020204030204"/>
            </a:endParaRPr>
          </a:p>
          <a:p>
            <a:r>
              <a:rPr lang="en-US" sz="2800" dirty="0">
                <a:cs typeface="Calibri" panose="020F0502020204030204"/>
              </a:rPr>
              <a:t>October 9, 2024</a:t>
            </a:r>
          </a:p>
        </p:txBody>
      </p:sp>
    </p:spTree>
    <p:extLst>
      <p:ext uri="{BB962C8B-B14F-4D97-AF65-F5344CB8AC3E}">
        <p14:creationId xmlns:p14="http://schemas.microsoft.com/office/powerpoint/2010/main" val="190839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5028AB-F57D-9D75-9C64-A4ABCADC82D3}"/>
              </a:ext>
            </a:extLst>
          </p:cNvPr>
          <p:cNvSpPr>
            <a:spLocks noGrp="1"/>
          </p:cNvSpPr>
          <p:nvPr>
            <p:ph type="body" sz="half" idx="2"/>
          </p:nvPr>
        </p:nvSpPr>
        <p:spPr>
          <a:xfrm>
            <a:off x="959231" y="2816352"/>
            <a:ext cx="3932237" cy="2121408"/>
          </a:xfrm>
        </p:spPr>
        <p:txBody>
          <a:bodyPr vert="horz" lIns="91440" tIns="45720" rIns="91440" bIns="45720" rtlCol="0" anchor="t">
            <a:normAutofit/>
          </a:bodyPr>
          <a:lstStyle/>
          <a:p>
            <a:pPr indent="0">
              <a:buFont typeface="Lucida Grande" panose="020B0600040502020204" pitchFamily="34" charset="0"/>
              <a:buNone/>
            </a:pPr>
            <a:endParaRPr lang="en-US" sz="1600">
              <a:ea typeface="Calibri"/>
              <a:cs typeface="Calibri"/>
            </a:endParaRPr>
          </a:p>
          <a:p>
            <a:pPr lvl="1"/>
            <a:endParaRPr lang="en-US" sz="1600">
              <a:ea typeface="Calibri"/>
              <a:cs typeface="Calibri"/>
            </a:endParaRPr>
          </a:p>
          <a:p>
            <a:pPr lvl="1"/>
            <a:endParaRPr lang="en-US" sz="1600">
              <a:ea typeface="Calibri"/>
              <a:cs typeface="Calibri"/>
            </a:endParaRPr>
          </a:p>
        </p:txBody>
      </p:sp>
      <p:sp>
        <p:nvSpPr>
          <p:cNvPr id="6" name="TextBox 5">
            <a:extLst>
              <a:ext uri="{FF2B5EF4-FFF2-40B4-BE49-F238E27FC236}">
                <a16:creationId xmlns:a16="http://schemas.microsoft.com/office/drawing/2014/main" id="{A08ED292-98BA-D9B1-640E-87D565682C14}"/>
              </a:ext>
            </a:extLst>
          </p:cNvPr>
          <p:cNvSpPr txBox="1"/>
          <p:nvPr/>
        </p:nvSpPr>
        <p:spPr>
          <a:xfrm>
            <a:off x="959230" y="5182843"/>
            <a:ext cx="3932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https://medicaid.afmc.org/images/PROREL_AFMCProviderRelationsOutreachSpecialistsMap_20240430_v114.pdf</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F801A61-FC03-6758-39C6-F279799CA6CF}"/>
              </a:ext>
            </a:extLst>
          </p:cNvPr>
          <p:cNvSpPr txBox="1"/>
          <p:nvPr/>
        </p:nvSpPr>
        <p:spPr>
          <a:xfrm>
            <a:off x="917795" y="1759663"/>
            <a:ext cx="4015106"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Calibri" panose="020F0502020204030204"/>
                <a:cs typeface="Calibri" panose="020F0502020204030204"/>
              </a:rPr>
              <a:t>AFMC’s policy and education outreach specialist team serve as the link between health care providers and Arkansas Medicaid. We help providers navigate the Medicaid system and stay up-to-date on policies and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Calibri" panose="020F0502020204030204"/>
                <a:cs typeface="Calibri" panose="020F0502020204030204"/>
              </a:rPr>
              <a:t>During provider visits, our outreach specialists offer feedback and educational tools as needed to help providers implement quality utilization and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Calibri" panose="020F0502020204030204"/>
              <a:cs typeface="Calibri" panose="020F0502020204030204"/>
            </a:endParaRPr>
          </a:p>
        </p:txBody>
      </p:sp>
      <p:pic>
        <p:nvPicPr>
          <p:cNvPr id="4" name="Picture 3">
            <a:extLst>
              <a:ext uri="{FF2B5EF4-FFF2-40B4-BE49-F238E27FC236}">
                <a16:creationId xmlns:a16="http://schemas.microsoft.com/office/drawing/2014/main" id="{C50C5BCE-A322-C46A-9E58-9253CC64FDB3}"/>
              </a:ext>
            </a:extLst>
          </p:cNvPr>
          <p:cNvPicPr>
            <a:picLocks noChangeAspect="1"/>
          </p:cNvPicPr>
          <p:nvPr/>
        </p:nvPicPr>
        <p:blipFill>
          <a:blip r:embed="rId4"/>
          <a:stretch>
            <a:fillRect/>
          </a:stretch>
        </p:blipFill>
        <p:spPr>
          <a:xfrm>
            <a:off x="5673343" y="1488769"/>
            <a:ext cx="6087345" cy="4676627"/>
          </a:xfrm>
          <a:prstGeom prst="rect">
            <a:avLst/>
          </a:prstGeom>
        </p:spPr>
      </p:pic>
      <p:sp>
        <p:nvSpPr>
          <p:cNvPr id="2" name="TextBox 1">
            <a:extLst>
              <a:ext uri="{FF2B5EF4-FFF2-40B4-BE49-F238E27FC236}">
                <a16:creationId xmlns:a16="http://schemas.microsoft.com/office/drawing/2014/main" id="{AD572444-64E0-F3C7-8D76-06829FFF15B0}"/>
              </a:ext>
            </a:extLst>
          </p:cNvPr>
          <p:cNvSpPr txBox="1"/>
          <p:nvPr/>
        </p:nvSpPr>
        <p:spPr>
          <a:xfrm>
            <a:off x="833120" y="792480"/>
            <a:ext cx="10493248" cy="769441"/>
          </a:xfrm>
          <a:prstGeom prst="rect">
            <a:avLst/>
          </a:prstGeom>
          <a:noFill/>
        </p:spPr>
        <p:txBody>
          <a:bodyPr wrap="square" rtlCol="0">
            <a:spAutoFit/>
          </a:bodyPr>
          <a:lstStyle/>
          <a:p>
            <a:r>
              <a:rPr lang="en-US" sz="4400" dirty="0">
                <a:latin typeface="+mj-lt"/>
              </a:rPr>
              <a:t>AFMC Provider Relations Outreach Specialists</a:t>
            </a:r>
          </a:p>
        </p:txBody>
      </p:sp>
    </p:spTree>
    <p:extLst>
      <p:ext uri="{BB962C8B-B14F-4D97-AF65-F5344CB8AC3E}">
        <p14:creationId xmlns:p14="http://schemas.microsoft.com/office/powerpoint/2010/main" val="212876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18E9F9-1DAF-22ED-0FCD-63ADDB940BDF}"/>
              </a:ext>
            </a:extLst>
          </p:cNvPr>
          <p:cNvPicPr>
            <a:picLocks noChangeAspect="1"/>
          </p:cNvPicPr>
          <p:nvPr/>
        </p:nvPicPr>
        <p:blipFill>
          <a:blip r:embed="rId3"/>
          <a:stretch>
            <a:fillRect/>
          </a:stretch>
        </p:blipFill>
        <p:spPr>
          <a:xfrm>
            <a:off x="2708452" y="1415772"/>
            <a:ext cx="6775092" cy="4240387"/>
          </a:xfrm>
          <a:prstGeom prst="rect">
            <a:avLst/>
          </a:prstGeom>
        </p:spPr>
      </p:pic>
      <p:sp>
        <p:nvSpPr>
          <p:cNvPr id="4" name="TextBox 3">
            <a:extLst>
              <a:ext uri="{FF2B5EF4-FFF2-40B4-BE49-F238E27FC236}">
                <a16:creationId xmlns:a16="http://schemas.microsoft.com/office/drawing/2014/main" id="{32ADC9DA-5EC3-04EB-893B-333FB1B7E14D}"/>
              </a:ext>
            </a:extLst>
          </p:cNvPr>
          <p:cNvSpPr txBox="1"/>
          <p:nvPr/>
        </p:nvSpPr>
        <p:spPr>
          <a:xfrm>
            <a:off x="850367" y="714886"/>
            <a:ext cx="6996223" cy="769441"/>
          </a:xfrm>
          <a:prstGeom prst="rect">
            <a:avLst/>
          </a:prstGeom>
          <a:noFill/>
        </p:spPr>
        <p:txBody>
          <a:bodyPr wrap="square" rtlCol="0">
            <a:spAutoFit/>
          </a:bodyPr>
          <a:lstStyle/>
          <a:p>
            <a:r>
              <a:rPr lang="en-US" sz="4400" dirty="0">
                <a:latin typeface="+mj-lt"/>
              </a:rPr>
              <a:t>MMIS Outreach Team</a:t>
            </a:r>
          </a:p>
        </p:txBody>
      </p:sp>
    </p:spTree>
    <p:extLst>
      <p:ext uri="{BB962C8B-B14F-4D97-AF65-F5344CB8AC3E}">
        <p14:creationId xmlns:p14="http://schemas.microsoft.com/office/powerpoint/2010/main" val="311054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B69D-3DC5-6A85-FB70-875B1F55B090}"/>
              </a:ext>
            </a:extLst>
          </p:cNvPr>
          <p:cNvSpPr>
            <a:spLocks noGrp="1"/>
          </p:cNvSpPr>
          <p:nvPr>
            <p:ph type="title"/>
          </p:nvPr>
        </p:nvSpPr>
        <p:spPr>
          <a:xfrm>
            <a:off x="839788" y="1071684"/>
            <a:ext cx="3932237" cy="1600200"/>
          </a:xfrm>
        </p:spPr>
        <p:txBody>
          <a:bodyPr anchor="b">
            <a:normAutofit/>
          </a:bodyPr>
          <a:lstStyle/>
          <a:p>
            <a:pPr algn="ctr"/>
            <a:br>
              <a:rPr lang="en-US" sz="4400" b="1" dirty="0"/>
            </a:br>
            <a:endParaRPr lang="en-US" sz="4400" b="1" dirty="0"/>
          </a:p>
        </p:txBody>
      </p:sp>
      <p:pic>
        <p:nvPicPr>
          <p:cNvPr id="5" name="Picture 4">
            <a:extLst>
              <a:ext uri="{FF2B5EF4-FFF2-40B4-BE49-F238E27FC236}">
                <a16:creationId xmlns:a16="http://schemas.microsoft.com/office/drawing/2014/main" id="{823791FE-751B-86B7-22C6-B04683378AF8}"/>
              </a:ext>
            </a:extLst>
          </p:cNvPr>
          <p:cNvPicPr>
            <a:picLocks noChangeAspect="1"/>
          </p:cNvPicPr>
          <p:nvPr/>
        </p:nvPicPr>
        <p:blipFill>
          <a:blip r:embed="rId3"/>
          <a:stretch>
            <a:fillRect/>
          </a:stretch>
        </p:blipFill>
        <p:spPr>
          <a:xfrm>
            <a:off x="5180012" y="1445387"/>
            <a:ext cx="6172200" cy="4721732"/>
          </a:xfrm>
          <a:prstGeom prst="rect">
            <a:avLst/>
          </a:prstGeom>
          <a:noFill/>
        </p:spPr>
      </p:pic>
      <p:sp>
        <p:nvSpPr>
          <p:cNvPr id="3" name="Content Placeholder 2">
            <a:extLst>
              <a:ext uri="{FF2B5EF4-FFF2-40B4-BE49-F238E27FC236}">
                <a16:creationId xmlns:a16="http://schemas.microsoft.com/office/drawing/2014/main" id="{8F5028AB-F57D-9D75-9C64-A4ABCADC82D3}"/>
              </a:ext>
            </a:extLst>
          </p:cNvPr>
          <p:cNvSpPr>
            <a:spLocks noGrp="1"/>
          </p:cNvSpPr>
          <p:nvPr>
            <p:ph type="body" sz="half" idx="2"/>
          </p:nvPr>
        </p:nvSpPr>
        <p:spPr>
          <a:xfrm>
            <a:off x="839788" y="4473357"/>
            <a:ext cx="3932237" cy="715097"/>
          </a:xfrm>
        </p:spPr>
        <p:txBody>
          <a:bodyPr vert="horz" lIns="91440" tIns="45720" rIns="91440" bIns="45720" rtlCol="0" anchor="t">
            <a:noAutofit/>
          </a:bodyPr>
          <a:lstStyle/>
          <a:p>
            <a:r>
              <a:rPr lang="en-US" sz="1800" dirty="0">
                <a:hlinkClick r:id="rId4"/>
              </a:rPr>
              <a:t>https://medicaid.afmc.org/images/MMIS_OutreachSpecialistsMap_Updated_20230424_v10.pdf</a:t>
            </a:r>
            <a:endParaRPr lang="en-US" sz="1800" dirty="0"/>
          </a:p>
          <a:p>
            <a:pPr indent="0">
              <a:buFont typeface="Lucida Grande" panose="020B0600040502020204" pitchFamily="34" charset="0"/>
              <a:buNone/>
            </a:pPr>
            <a:endParaRPr lang="en-US" sz="1600" dirty="0">
              <a:ea typeface="Calibri"/>
              <a:cs typeface="Calibri"/>
            </a:endParaRPr>
          </a:p>
          <a:p>
            <a:endParaRPr lang="en-US" dirty="0">
              <a:ea typeface="Calibri" panose="020F0502020204030204"/>
              <a:cs typeface="Calibri" panose="020F0502020204030204"/>
            </a:endParaRPr>
          </a:p>
          <a:p>
            <a:pPr lvl="1"/>
            <a:endParaRPr lang="en-US" sz="1600" dirty="0">
              <a:ea typeface="Calibri" panose="020F0502020204030204"/>
              <a:cs typeface="Calibri" panose="020F0502020204030204"/>
            </a:endParaRPr>
          </a:p>
        </p:txBody>
      </p:sp>
      <p:sp>
        <p:nvSpPr>
          <p:cNvPr id="6" name="TextBox 5">
            <a:extLst>
              <a:ext uri="{FF2B5EF4-FFF2-40B4-BE49-F238E27FC236}">
                <a16:creationId xmlns:a16="http://schemas.microsoft.com/office/drawing/2014/main" id="{5AA1F4C5-2164-EEC3-CDD5-F7B3A137B4D0}"/>
              </a:ext>
            </a:extLst>
          </p:cNvPr>
          <p:cNvSpPr txBox="1"/>
          <p:nvPr/>
        </p:nvSpPr>
        <p:spPr>
          <a:xfrm>
            <a:off x="836612" y="1841125"/>
            <a:ext cx="3142211"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AFMC's MMIS Outreach billing specialists are available to help providers with questions about billing requirements and claim processing.  Our specialists are adept researchers, problem solvers, and decision-makers.</a:t>
            </a:r>
          </a:p>
        </p:txBody>
      </p:sp>
      <p:sp>
        <p:nvSpPr>
          <p:cNvPr id="4" name="TextBox 3">
            <a:extLst>
              <a:ext uri="{FF2B5EF4-FFF2-40B4-BE49-F238E27FC236}">
                <a16:creationId xmlns:a16="http://schemas.microsoft.com/office/drawing/2014/main" id="{D1B3BF33-129B-726F-AEB9-AB04341821DB}"/>
              </a:ext>
            </a:extLst>
          </p:cNvPr>
          <p:cNvSpPr txBox="1"/>
          <p:nvPr/>
        </p:nvSpPr>
        <p:spPr>
          <a:xfrm>
            <a:off x="836612" y="747776"/>
            <a:ext cx="10652316" cy="769441"/>
          </a:xfrm>
          <a:prstGeom prst="rect">
            <a:avLst/>
          </a:prstGeom>
          <a:noFill/>
        </p:spPr>
        <p:txBody>
          <a:bodyPr wrap="square" rtlCol="0">
            <a:spAutoFit/>
          </a:bodyPr>
          <a:lstStyle/>
          <a:p>
            <a:r>
              <a:rPr lang="en-US" sz="4400" dirty="0">
                <a:latin typeface="+mj-lt"/>
              </a:rPr>
              <a:t>AFMC MMIS Outreach Billing Specialists</a:t>
            </a:r>
          </a:p>
        </p:txBody>
      </p:sp>
    </p:spTree>
    <p:extLst>
      <p:ext uri="{BB962C8B-B14F-4D97-AF65-F5344CB8AC3E}">
        <p14:creationId xmlns:p14="http://schemas.microsoft.com/office/powerpoint/2010/main" val="2951220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926B-2987-B025-7DDC-E5BE079E72C8}"/>
              </a:ext>
            </a:extLst>
          </p:cNvPr>
          <p:cNvSpPr>
            <a:spLocks noGrp="1"/>
          </p:cNvSpPr>
          <p:nvPr>
            <p:ph type="title"/>
          </p:nvPr>
        </p:nvSpPr>
        <p:spPr/>
        <p:txBody>
          <a:bodyPr/>
          <a:lstStyle/>
          <a:p>
            <a:r>
              <a:rPr lang="en-US" dirty="0"/>
              <a:t>Arkansas Diamond Plan		</a:t>
            </a:r>
          </a:p>
        </p:txBody>
      </p:sp>
      <p:sp>
        <p:nvSpPr>
          <p:cNvPr id="5" name="Text Placeholder 4">
            <a:extLst>
              <a:ext uri="{FF2B5EF4-FFF2-40B4-BE49-F238E27FC236}">
                <a16:creationId xmlns:a16="http://schemas.microsoft.com/office/drawing/2014/main" id="{7F296166-502E-DB4F-353B-FDDA1B92E924}"/>
              </a:ext>
            </a:extLst>
          </p:cNvPr>
          <p:cNvSpPr>
            <a:spLocks noGrp="1"/>
          </p:cNvSpPr>
          <p:nvPr>
            <p:ph type="body" idx="1"/>
          </p:nvPr>
        </p:nvSpPr>
        <p:spPr/>
        <p:txBody>
          <a:bodyPr/>
          <a:lstStyle/>
          <a:p>
            <a:r>
              <a:rPr lang="en-US" dirty="0"/>
              <a:t>Robert Jones</a:t>
            </a:r>
          </a:p>
        </p:txBody>
      </p:sp>
    </p:spTree>
    <p:extLst>
      <p:ext uri="{BB962C8B-B14F-4D97-AF65-F5344CB8AC3E}">
        <p14:creationId xmlns:p14="http://schemas.microsoft.com/office/powerpoint/2010/main" val="34193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7B75B6-20AE-0BE9-22F6-C6FA190A569A}"/>
              </a:ext>
            </a:extLst>
          </p:cNvPr>
          <p:cNvSpPr>
            <a:spLocks noGrp="1"/>
          </p:cNvSpPr>
          <p:nvPr>
            <p:ph type="title"/>
          </p:nvPr>
        </p:nvSpPr>
        <p:spPr>
          <a:xfrm>
            <a:off x="839788" y="457200"/>
            <a:ext cx="5789612" cy="987552"/>
          </a:xfrm>
        </p:spPr>
        <p:txBody>
          <a:bodyPr anchor="b">
            <a:noAutofit/>
          </a:bodyPr>
          <a:lstStyle/>
          <a:p>
            <a:r>
              <a:rPr lang="en-US" sz="4400" dirty="0"/>
              <a:t>Arkansas Diamond Plan</a:t>
            </a:r>
          </a:p>
        </p:txBody>
      </p:sp>
      <p:pic>
        <p:nvPicPr>
          <p:cNvPr id="3" name="Picture 2">
            <a:extLst>
              <a:ext uri="{FF2B5EF4-FFF2-40B4-BE49-F238E27FC236}">
                <a16:creationId xmlns:a16="http://schemas.microsoft.com/office/drawing/2014/main" id="{9349B5A5-203F-F71D-FDD5-27B85A07291C}"/>
              </a:ext>
            </a:extLst>
          </p:cNvPr>
          <p:cNvPicPr>
            <a:picLocks noChangeAspect="1"/>
          </p:cNvPicPr>
          <p:nvPr/>
        </p:nvPicPr>
        <p:blipFill>
          <a:blip r:embed="rId3"/>
          <a:stretch>
            <a:fillRect/>
          </a:stretch>
        </p:blipFill>
        <p:spPr>
          <a:xfrm>
            <a:off x="6457177" y="987425"/>
            <a:ext cx="4447181" cy="4873625"/>
          </a:xfrm>
          <a:prstGeom prst="rect">
            <a:avLst/>
          </a:prstGeom>
          <a:noFill/>
        </p:spPr>
      </p:pic>
      <p:sp>
        <p:nvSpPr>
          <p:cNvPr id="11" name="Content Placeholder 2">
            <a:extLst>
              <a:ext uri="{FF2B5EF4-FFF2-40B4-BE49-F238E27FC236}">
                <a16:creationId xmlns:a16="http://schemas.microsoft.com/office/drawing/2014/main" id="{01A914DC-DE2F-28D6-AEF5-9AD78C54B7A5}"/>
              </a:ext>
            </a:extLst>
          </p:cNvPr>
          <p:cNvSpPr>
            <a:spLocks noGrp="1"/>
          </p:cNvSpPr>
          <p:nvPr>
            <p:ph type="body" sz="half" idx="2"/>
          </p:nvPr>
        </p:nvSpPr>
        <p:spPr>
          <a:xfrm>
            <a:off x="1187260" y="1618488"/>
            <a:ext cx="4344860" cy="3811588"/>
          </a:xfrm>
        </p:spPr>
        <p:txBody>
          <a:bodyPr vert="horz" lIns="91440" tIns="45720" rIns="91440" bIns="45720" rtlCol="0" anchor="t">
            <a:normAutofit fontScale="85000" lnSpcReduction="20000"/>
          </a:bodyPr>
          <a:lstStyle/>
          <a:p>
            <a:endParaRPr lang="en-US" dirty="0">
              <a:cs typeface="Calibri"/>
            </a:endParaRPr>
          </a:p>
          <a:p>
            <a:pPr marL="342900" indent="-342900">
              <a:buFont typeface="Wingdings" pitchFamily="2" charset="2"/>
              <a:buChar char="§"/>
            </a:pPr>
            <a:r>
              <a:rPr lang="en-US" sz="2000" dirty="0"/>
              <a:t>What is Deferred Compensation?</a:t>
            </a:r>
          </a:p>
          <a:p>
            <a:pPr marL="800100" lvl="1" indent="-342900">
              <a:buFont typeface="Wingdings" pitchFamily="2" charset="2"/>
              <a:buChar char="§"/>
            </a:pPr>
            <a:r>
              <a:rPr lang="en-US" sz="1800" dirty="0">
                <a:solidFill>
                  <a:srgbClr val="000000"/>
                </a:solidFill>
                <a:latin typeface="Adobe Clean DC"/>
                <a:hlinkClick r:id="rId4"/>
              </a:rPr>
              <a:t>https://humanservices.arkansas.gov/divisions-shared-services/medical-services/helpful-information-for-providers/provider-faqs/</a:t>
            </a:r>
            <a:endParaRPr lang="en-US" sz="1800" dirty="0"/>
          </a:p>
          <a:p>
            <a:pPr marL="342900" indent="-342900">
              <a:buFont typeface="Wingdings" pitchFamily="2" charset="2"/>
              <a:buChar char="§"/>
            </a:pPr>
            <a:r>
              <a:rPr lang="en-US" sz="2000" dirty="0"/>
              <a:t>How does it work?</a:t>
            </a:r>
            <a:endParaRPr lang="en-US" sz="2000" dirty="0">
              <a:cs typeface="Calibri" panose="020F0502020204030204"/>
            </a:endParaRPr>
          </a:p>
          <a:p>
            <a:pPr marL="342900" indent="-342900">
              <a:buFont typeface="Wingdings" pitchFamily="2" charset="2"/>
              <a:buChar char="§"/>
            </a:pPr>
            <a:r>
              <a:rPr lang="en-US" sz="2000" dirty="0"/>
              <a:t>Can I defer if I am in a group setting?</a:t>
            </a:r>
          </a:p>
          <a:p>
            <a:pPr marL="342900" indent="-342900">
              <a:buFont typeface="Wingdings" pitchFamily="2" charset="2"/>
              <a:buChar char="§"/>
            </a:pPr>
            <a:r>
              <a:rPr lang="en-US" sz="2000" dirty="0"/>
              <a:t>Is this in addition to funding current retirement?</a:t>
            </a:r>
            <a:endParaRPr lang="en-US" sz="2000" dirty="0">
              <a:cs typeface="Calibri" panose="020F0502020204030204"/>
            </a:endParaRPr>
          </a:p>
          <a:p>
            <a:pPr marL="342900" indent="-342900">
              <a:buFont typeface="Wingdings" pitchFamily="2" charset="2"/>
              <a:buChar char="§"/>
            </a:pPr>
            <a:r>
              <a:rPr lang="en-US" sz="2000" dirty="0"/>
              <a:t>How much can be deferred in 2024?</a:t>
            </a:r>
            <a:endParaRPr lang="en-US" sz="2000" dirty="0">
              <a:cs typeface="Calibri" panose="020F0502020204030204"/>
            </a:endParaRPr>
          </a:p>
          <a:p>
            <a:pPr marL="342900" indent="-342900">
              <a:buFont typeface="Wingdings" pitchFamily="2" charset="2"/>
              <a:buChar char="§"/>
            </a:pPr>
            <a:endParaRPr lang="en-US" sz="2000" dirty="0">
              <a:ea typeface="Calibri" panose="020F0502020204030204"/>
              <a:cs typeface="Calibri" panose="020F0502020204030204"/>
            </a:endParaRPr>
          </a:p>
          <a:p>
            <a:pPr marL="342900" indent="-342900">
              <a:buFont typeface="Wingdings" pitchFamily="2" charset="2"/>
              <a:buChar char="§"/>
            </a:pPr>
            <a:r>
              <a:rPr lang="en-US" sz="2000" dirty="0"/>
              <a:t>Contact information:</a:t>
            </a:r>
            <a:endParaRPr lang="en-US" sz="2000" dirty="0">
              <a:ea typeface="Calibri"/>
              <a:cs typeface="Calibri"/>
            </a:endParaRPr>
          </a:p>
          <a:p>
            <a:pPr marL="800100" lvl="1" indent="-342900">
              <a:buFont typeface="Wingdings" pitchFamily="2" charset="2"/>
              <a:buChar char="§"/>
            </a:pPr>
            <a:r>
              <a:rPr lang="en-US" sz="2000" dirty="0">
                <a:solidFill>
                  <a:srgbClr val="78A5FF"/>
                </a:solidFill>
                <a:hlinkClick r:id="rId5">
                  <a:extLst>
                    <a:ext uri="{A12FA001-AC4F-418D-AE19-62706E023703}">
                      <ahyp:hlinkClr xmlns:ahyp="http://schemas.microsoft.com/office/drawing/2018/hyperlinkcolor" val="tx"/>
                    </a:ext>
                  </a:extLst>
                </a:hlinkClick>
              </a:rPr>
              <a:t>rjones@stephens.com</a:t>
            </a:r>
            <a:endParaRPr lang="en-US" sz="2000" dirty="0">
              <a:solidFill>
                <a:srgbClr val="78A5FF"/>
              </a:solidFill>
            </a:endParaRPr>
          </a:p>
          <a:p>
            <a:pPr marL="800100" lvl="1" indent="-342900">
              <a:buFont typeface="Wingdings" pitchFamily="2" charset="2"/>
              <a:buChar char="§"/>
            </a:pPr>
            <a:r>
              <a:rPr lang="en-US" sz="2000" dirty="0">
                <a:solidFill>
                  <a:srgbClr val="000000"/>
                </a:solidFill>
              </a:rPr>
              <a:t>501-377-8112</a:t>
            </a:r>
          </a:p>
          <a:p>
            <a:pPr marL="800100" lvl="1" indent="-342900">
              <a:buFont typeface="Wingdings" pitchFamily="2" charset="2"/>
              <a:buChar char="§"/>
            </a:pPr>
            <a:endParaRPr lang="en-US" sz="2000" dirty="0">
              <a:solidFill>
                <a:srgbClr val="000000"/>
              </a:solidFill>
              <a:cs typeface="Calibri"/>
            </a:endParaRPr>
          </a:p>
          <a:p>
            <a:endParaRPr lang="en-US" sz="2200" dirty="0">
              <a:solidFill>
                <a:srgbClr val="78A5FF"/>
              </a:solidFill>
              <a:cs typeface="Calibri"/>
            </a:endParaRPr>
          </a:p>
        </p:txBody>
      </p:sp>
    </p:spTree>
    <p:extLst>
      <p:ext uri="{BB962C8B-B14F-4D97-AF65-F5344CB8AC3E}">
        <p14:creationId xmlns:p14="http://schemas.microsoft.com/office/powerpoint/2010/main" val="234401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Woman wearing a stethoscope around the neck">
            <a:extLst>
              <a:ext uri="{FF2B5EF4-FFF2-40B4-BE49-F238E27FC236}">
                <a16:creationId xmlns:a16="http://schemas.microsoft.com/office/drawing/2014/main" id="{B1E3AB62-A9D3-4CA5-A8D4-E8DC7C76ED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57" t="9838" r="8741" b="11256"/>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D1E8D7A-38D4-6187-DACD-2DBA304D9018}"/>
              </a:ext>
            </a:extLst>
          </p:cNvPr>
          <p:cNvSpPr/>
          <p:nvPr/>
        </p:nvSpPr>
        <p:spPr>
          <a:xfrm>
            <a:off x="0" y="-201168"/>
            <a:ext cx="6096000" cy="7150926"/>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11" name="Picture 10">
            <a:extLst>
              <a:ext uri="{FF2B5EF4-FFF2-40B4-BE49-F238E27FC236}">
                <a16:creationId xmlns:a16="http://schemas.microsoft.com/office/drawing/2014/main" id="{B8CCB4D5-7A2B-7322-A291-DD3D2DB624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048000" y="6034750"/>
            <a:ext cx="2561419" cy="367638"/>
          </a:xfrm>
          <a:prstGeom prst="rect">
            <a:avLst/>
          </a:prstGeom>
        </p:spPr>
      </p:pic>
      <p:pic>
        <p:nvPicPr>
          <p:cNvPr id="10" name="Picture 9">
            <a:extLst>
              <a:ext uri="{FF2B5EF4-FFF2-40B4-BE49-F238E27FC236}">
                <a16:creationId xmlns:a16="http://schemas.microsoft.com/office/drawing/2014/main" id="{F927876B-E079-D225-9B6B-1B7A518894D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04800" y="6052110"/>
            <a:ext cx="1370640" cy="337149"/>
          </a:xfrm>
          <a:prstGeom prst="rect">
            <a:avLst/>
          </a:prstGeom>
        </p:spPr>
      </p:pic>
      <p:sp>
        <p:nvSpPr>
          <p:cNvPr id="6" name="Subtitle 5">
            <a:extLst>
              <a:ext uri="{FF2B5EF4-FFF2-40B4-BE49-F238E27FC236}">
                <a16:creationId xmlns:a16="http://schemas.microsoft.com/office/drawing/2014/main" id="{C8919AD7-97A4-406B-B3A2-00E43A194BE6}"/>
              </a:ext>
            </a:extLst>
          </p:cNvPr>
          <p:cNvSpPr>
            <a:spLocks noGrp="1"/>
          </p:cNvSpPr>
          <p:nvPr>
            <p:ph type="subTitle" idx="1"/>
          </p:nvPr>
        </p:nvSpPr>
        <p:spPr>
          <a:xfrm>
            <a:off x="304800" y="3306778"/>
            <a:ext cx="5466080" cy="367638"/>
          </a:xfrm>
        </p:spPr>
        <p:txBody>
          <a:bodyPr/>
          <a:lstStyle/>
          <a:p>
            <a:r>
              <a:rPr lang="en-US" sz="2000"/>
              <a:t>U.S. State &amp; Local Human Services </a:t>
            </a:r>
          </a:p>
        </p:txBody>
      </p:sp>
      <p:sp>
        <p:nvSpPr>
          <p:cNvPr id="7" name="Title 6">
            <a:extLst>
              <a:ext uri="{FF2B5EF4-FFF2-40B4-BE49-F238E27FC236}">
                <a16:creationId xmlns:a16="http://schemas.microsoft.com/office/drawing/2014/main" id="{9EAF3D7A-EDAF-449F-901E-660FD41EC665}"/>
              </a:ext>
            </a:extLst>
          </p:cNvPr>
          <p:cNvSpPr>
            <a:spLocks noGrp="1"/>
          </p:cNvSpPr>
          <p:nvPr>
            <p:ph type="ctrTitle"/>
          </p:nvPr>
        </p:nvSpPr>
        <p:spPr>
          <a:xfrm>
            <a:off x="304800" y="923544"/>
            <a:ext cx="8382000" cy="2286000"/>
          </a:xfrm>
        </p:spPr>
        <p:txBody>
          <a:bodyPr/>
          <a:lstStyle/>
          <a:p>
            <a:r>
              <a:rPr lang="en-US"/>
              <a:t>Provider Enrollment</a:t>
            </a:r>
          </a:p>
        </p:txBody>
      </p:sp>
    </p:spTree>
    <p:extLst>
      <p:ext uri="{BB962C8B-B14F-4D97-AF65-F5344CB8AC3E}">
        <p14:creationId xmlns:p14="http://schemas.microsoft.com/office/powerpoint/2010/main" val="360186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6CFF7F-6976-729B-1471-2AF8F38F9C85}"/>
              </a:ext>
            </a:extLst>
          </p:cNvPr>
          <p:cNvSpPr/>
          <p:nvPr/>
        </p:nvSpPr>
        <p:spPr>
          <a:xfrm>
            <a:off x="-134112" y="55743"/>
            <a:ext cx="12326112" cy="1152462"/>
          </a:xfrm>
          <a:prstGeom prst="rect">
            <a:avLst/>
          </a:prstGeom>
          <a:solidFill>
            <a:srgbClr val="EBEDF5">
              <a:alpha val="42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sp>
        <p:nvSpPr>
          <p:cNvPr id="2" name="Title 1">
            <a:extLst>
              <a:ext uri="{FF2B5EF4-FFF2-40B4-BE49-F238E27FC236}">
                <a16:creationId xmlns:a16="http://schemas.microsoft.com/office/drawing/2014/main" id="{7CA0DEF9-1CDA-4A89-832F-9A28E07931CE}"/>
              </a:ext>
            </a:extLst>
          </p:cNvPr>
          <p:cNvSpPr>
            <a:spLocks noGrp="1"/>
          </p:cNvSpPr>
          <p:nvPr>
            <p:ph type="title"/>
          </p:nvPr>
        </p:nvSpPr>
        <p:spPr>
          <a:xfrm>
            <a:off x="282388" y="334523"/>
            <a:ext cx="11277600" cy="914400"/>
          </a:xfrm>
        </p:spPr>
        <p:txBody>
          <a:bodyPr anchor="t">
            <a:normAutofit fontScale="90000"/>
          </a:bodyPr>
          <a:lstStyle/>
          <a:p>
            <a:pPr algn="ctr"/>
            <a:r>
              <a:rPr lang="en-US" sz="4400" dirty="0"/>
              <a:t>Requirements for submitting EFT</a:t>
            </a:r>
            <a:br>
              <a:rPr lang="en-US" sz="4400" dirty="0"/>
            </a:br>
            <a:r>
              <a:rPr lang="en-US" sz="4400" dirty="0"/>
              <a:t>Individual Providers</a:t>
            </a:r>
            <a:br>
              <a:rPr lang="en-US" sz="4400" dirty="0"/>
            </a:br>
            <a:endParaRPr lang="en-US" sz="4400" dirty="0"/>
          </a:p>
        </p:txBody>
      </p:sp>
      <p:sp>
        <p:nvSpPr>
          <p:cNvPr id="3" name="Content Placeholder 2">
            <a:extLst>
              <a:ext uri="{FF2B5EF4-FFF2-40B4-BE49-F238E27FC236}">
                <a16:creationId xmlns:a16="http://schemas.microsoft.com/office/drawing/2014/main" id="{E13CC591-1E98-4526-A985-2F9E75D87F48}"/>
              </a:ext>
            </a:extLst>
          </p:cNvPr>
          <p:cNvSpPr>
            <a:spLocks noGrp="1"/>
          </p:cNvSpPr>
          <p:nvPr>
            <p:ph idx="1"/>
          </p:nvPr>
        </p:nvSpPr>
        <p:spPr>
          <a:xfrm>
            <a:off x="564956" y="1748159"/>
            <a:ext cx="10927976" cy="4089853"/>
          </a:xfrm>
        </p:spPr>
        <p:txBody>
          <a:bodyPr>
            <a:normAutofit fontScale="25000" lnSpcReduction="20000"/>
          </a:bodyPr>
          <a:lstStyle/>
          <a:p>
            <a:pPr marL="0" marR="0" indent="0">
              <a:lnSpc>
                <a:spcPct val="107000"/>
              </a:lnSpc>
              <a:spcBef>
                <a:spcPts val="0"/>
              </a:spcBef>
              <a:spcAft>
                <a:spcPts val="800"/>
              </a:spcAft>
              <a:buNone/>
            </a:pPr>
            <a:r>
              <a:rPr lang="en-US" sz="8000" b="1" dirty="0">
                <a:effectLst/>
                <a:latin typeface="Calibri" panose="020F0502020204030204" pitchFamily="34" charset="0"/>
                <a:ea typeface="Calibri" panose="020F0502020204030204" pitchFamily="34" charset="0"/>
                <a:cs typeface="Times New Roman" panose="02020603050405020304" pitchFamily="18" charset="0"/>
              </a:rPr>
              <a:t>Submitting EFT doesn’t change who the claim is paid to Individual VS Group.  The claim will pay to the provider listed as the biller on the claim.</a:t>
            </a:r>
          </a:p>
          <a:p>
            <a:pPr marL="0" marR="0" indent="0">
              <a:lnSpc>
                <a:spcPct val="107000"/>
              </a:lnSpc>
              <a:spcBef>
                <a:spcPts val="0"/>
              </a:spcBef>
              <a:spcAft>
                <a:spcPts val="800"/>
              </a:spcAft>
              <a:buNone/>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8000" b="1" dirty="0">
                <a:effectLst/>
                <a:latin typeface="Calibri" panose="020F0502020204030204" pitchFamily="34" charset="0"/>
                <a:ea typeface="Calibri" panose="020F0502020204030204" pitchFamily="34" charset="0"/>
                <a:cs typeface="Times New Roman" panose="02020603050405020304" pitchFamily="18" charset="0"/>
              </a:rPr>
              <a:t>Individual Providers</a:t>
            </a:r>
            <a:r>
              <a:rPr lang="en-US" sz="80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Completed EFT Form</a:t>
            </a:r>
          </a:p>
          <a:p>
            <a:pPr marL="342900" marR="0" lvl="0" indent="-342900">
              <a:lnSpc>
                <a:spcPct val="107000"/>
              </a:lnSpc>
              <a:spcBef>
                <a:spcPts val="0"/>
              </a:spcBef>
              <a:spcAft>
                <a:spcPts val="0"/>
              </a:spcAft>
              <a:buFont typeface="Symbol" panose="05050102010706020507" pitchFamily="18"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Must submit voided check or bank letter with EFT form.</a:t>
            </a:r>
          </a:p>
          <a:p>
            <a:pPr marL="742950" marR="0" lvl="1" indent="-285750">
              <a:lnSpc>
                <a:spcPct val="107000"/>
              </a:lnSpc>
              <a:spcBef>
                <a:spcPts val="0"/>
              </a:spcBef>
              <a:spcAft>
                <a:spcPts val="0"/>
              </a:spcAft>
              <a:buFont typeface="Courier New" panose="02070309020205020404" pitchFamily="49" charset="0"/>
              <a:buChar char="o"/>
            </a:pPr>
            <a:r>
              <a:rPr lang="en-US" sz="7200" dirty="0">
                <a:effectLst/>
                <a:latin typeface="Calibri" panose="020F0502020204030204" pitchFamily="34" charset="0"/>
                <a:ea typeface="Calibri" panose="020F0502020204030204" pitchFamily="34" charset="0"/>
                <a:cs typeface="Times New Roman" panose="02020603050405020304" pitchFamily="18" charset="0"/>
              </a:rPr>
              <a:t>Voided Check:  Voided check must match the individuals name on the application or must submit a bank letter.</a:t>
            </a:r>
          </a:p>
          <a:p>
            <a:pPr marL="742950" marR="0" lvl="1" indent="-285750">
              <a:lnSpc>
                <a:spcPct val="107000"/>
              </a:lnSpc>
              <a:spcBef>
                <a:spcPts val="0"/>
              </a:spcBef>
              <a:spcAft>
                <a:spcPts val="0"/>
              </a:spcAft>
              <a:buFont typeface="Courier New" panose="02070309020205020404" pitchFamily="49" charset="0"/>
              <a:buChar char="o"/>
            </a:pPr>
            <a:r>
              <a:rPr lang="en-US" sz="7200" dirty="0">
                <a:effectLst/>
                <a:latin typeface="Calibri" panose="020F0502020204030204" pitchFamily="34" charset="0"/>
                <a:ea typeface="Calibri" panose="020F0502020204030204" pitchFamily="34" charset="0"/>
                <a:cs typeface="Times New Roman" panose="02020603050405020304" pitchFamily="18" charset="0"/>
              </a:rPr>
              <a:t>Bank Letter: </a:t>
            </a:r>
          </a:p>
          <a:p>
            <a:pPr marL="1143000" marR="0" lvl="2" indent="-228600">
              <a:lnSpc>
                <a:spcPct val="107000"/>
              </a:lnSpc>
              <a:spcBef>
                <a:spcPts val="0"/>
              </a:spcBef>
              <a:spcAft>
                <a:spcPts val="0"/>
              </a:spcAft>
              <a:buFont typeface="Wingdings" panose="05000000000000000000" pitchFamily="2"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Must be signed by the bank.</a:t>
            </a:r>
          </a:p>
          <a:p>
            <a:pPr marL="1143000" marR="0" lvl="2" indent="-228600">
              <a:lnSpc>
                <a:spcPct val="107000"/>
              </a:lnSpc>
              <a:spcBef>
                <a:spcPts val="0"/>
              </a:spcBef>
              <a:spcAft>
                <a:spcPts val="0"/>
              </a:spcAft>
              <a:buFont typeface="Wingdings" panose="05000000000000000000" pitchFamily="2"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Needs to include the following information:  account holder name, account number, routing number.</a:t>
            </a:r>
          </a:p>
          <a:p>
            <a:pPr marL="1143000" marR="0" lvl="2" indent="-228600">
              <a:lnSpc>
                <a:spcPct val="107000"/>
              </a:lnSpc>
              <a:spcBef>
                <a:spcPts val="0"/>
              </a:spcBef>
              <a:spcAft>
                <a:spcPts val="0"/>
              </a:spcAft>
              <a:buFont typeface="Wingdings" panose="05000000000000000000" pitchFamily="2"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If the account name doesn’t match the individual providers, then the letter needs to detail the individual has depositing rights into the account.</a:t>
            </a:r>
          </a:p>
          <a:p>
            <a:pPr marL="342900" marR="0" lvl="0" indent="-342900">
              <a:lnSpc>
                <a:spcPct val="107000"/>
              </a:lnSpc>
              <a:spcBef>
                <a:spcPts val="0"/>
              </a:spcBef>
              <a:spcAft>
                <a:spcPts val="800"/>
              </a:spcAft>
              <a:buFont typeface="Symbol" panose="05050102010706020507" pitchFamily="18" charset="2"/>
              <a:buChar char=""/>
            </a:pPr>
            <a:r>
              <a:rPr lang="en-US" sz="7200" dirty="0">
                <a:effectLst/>
                <a:latin typeface="Calibri" panose="020F0502020204030204" pitchFamily="34" charset="0"/>
                <a:ea typeface="Calibri" panose="020F0502020204030204" pitchFamily="34" charset="0"/>
                <a:cs typeface="Times New Roman" panose="02020603050405020304" pitchFamily="18" charset="0"/>
              </a:rPr>
              <a:t>Its often easier to submit the individuals EFT information under their personal account rather than submitting the groups.</a:t>
            </a:r>
          </a:p>
          <a:p>
            <a:pPr>
              <a:lnSpc>
                <a:spcPct val="107000"/>
              </a:lnSpc>
              <a:spcBef>
                <a:spcPts val="0"/>
              </a:spcBef>
            </a:pPr>
            <a:endParaRPr lang="en-US" sz="2400" dirty="0"/>
          </a:p>
        </p:txBody>
      </p:sp>
      <p:sp>
        <p:nvSpPr>
          <p:cNvPr id="4" name="Slide Number Placeholder 3" hidden="1">
            <a:extLst>
              <a:ext uri="{FF2B5EF4-FFF2-40B4-BE49-F238E27FC236}">
                <a16:creationId xmlns:a16="http://schemas.microsoft.com/office/drawing/2014/main" id="{2ADF8A1C-237A-4544-8B3F-560170E761E3}"/>
              </a:ext>
            </a:extLst>
          </p:cNvPr>
          <p:cNvSpPr>
            <a:spLocks noGrp="1"/>
          </p:cNvSpPr>
          <p:nvPr>
            <p:ph type="sldNum" sz="quarter" idx="4294967295"/>
          </p:nvPr>
        </p:nvSpPr>
        <p:spPr>
          <a:xfrm>
            <a:off x="11414760" y="6402070"/>
            <a:ext cx="320040" cy="182880"/>
          </a:xfrm>
          <a:prstGeom prst="rect">
            <a:avLst/>
          </a:prstGeom>
        </p:spPr>
        <p:txBody>
          <a:bodyPr/>
          <a:lstStyle/>
          <a:p>
            <a:pPr>
              <a:spcAft>
                <a:spcPts val="600"/>
              </a:spcAft>
            </a:pPr>
            <a:fld id="{B58DE5F1-E0F9-4CCA-92B7-7A6FC4DFEE14}" type="slidenum">
              <a:rPr lang="en-US" smtClean="0"/>
              <a:pPr>
                <a:spcAft>
                  <a:spcPts val="600"/>
                </a:spcAft>
              </a:pPr>
              <a:t>16</a:t>
            </a:fld>
            <a:endParaRPr lang="en-US"/>
          </a:p>
        </p:txBody>
      </p:sp>
      <p:sp>
        <p:nvSpPr>
          <p:cNvPr id="5" name="Rectangle 4">
            <a:extLst>
              <a:ext uri="{FF2B5EF4-FFF2-40B4-BE49-F238E27FC236}">
                <a16:creationId xmlns:a16="http://schemas.microsoft.com/office/drawing/2014/main" id="{25902D36-68A8-E740-2BFD-2A9BBC3F424F}"/>
              </a:ext>
            </a:extLst>
          </p:cNvPr>
          <p:cNvSpPr/>
          <p:nvPr/>
        </p:nvSpPr>
        <p:spPr>
          <a:xfrm>
            <a:off x="0" y="5797296"/>
            <a:ext cx="12326112" cy="1152462"/>
          </a:xfrm>
          <a:prstGeom prst="rect">
            <a:avLst/>
          </a:prstGeom>
          <a:solidFill>
            <a:schemeClr val="bg1">
              <a:lumMod val="95000"/>
              <a:alpha val="42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pic>
        <p:nvPicPr>
          <p:cNvPr id="6" name="Picture 5">
            <a:extLst>
              <a:ext uri="{FF2B5EF4-FFF2-40B4-BE49-F238E27FC236}">
                <a16:creationId xmlns:a16="http://schemas.microsoft.com/office/drawing/2014/main" id="{187B1B07-56BD-11A3-E044-570986FC5E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7" name="Picture 6">
            <a:extLst>
              <a:ext uri="{FF2B5EF4-FFF2-40B4-BE49-F238E27FC236}">
                <a16:creationId xmlns:a16="http://schemas.microsoft.com/office/drawing/2014/main" id="{4827EFFC-025F-7014-A368-1EB87FCCABE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8" name="Straight Connector 7">
            <a:extLst>
              <a:ext uri="{FF2B5EF4-FFF2-40B4-BE49-F238E27FC236}">
                <a16:creationId xmlns:a16="http://schemas.microsoft.com/office/drawing/2014/main" id="{4E8DBAF3-7DE4-116C-66D5-84105882F785}"/>
              </a:ext>
            </a:extLst>
          </p:cNvPr>
          <p:cNvCxnSpPr/>
          <p:nvPr/>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
        <p:nvSpPr>
          <p:cNvPr id="10" name="Content Placeholder 2">
            <a:extLst>
              <a:ext uri="{FF2B5EF4-FFF2-40B4-BE49-F238E27FC236}">
                <a16:creationId xmlns:a16="http://schemas.microsoft.com/office/drawing/2014/main" id="{4112FC93-9105-6697-FF06-DDF312353F03}"/>
              </a:ext>
            </a:extLst>
          </p:cNvPr>
          <p:cNvSpPr txBox="1">
            <a:spLocks/>
          </p:cNvSpPr>
          <p:nvPr/>
        </p:nvSpPr>
        <p:spPr>
          <a:xfrm>
            <a:off x="6096000" y="1224118"/>
            <a:ext cx="5225970" cy="4206240"/>
          </a:xfrm>
          <a:prstGeom prst="rect">
            <a:avLst/>
          </a:prstGeom>
        </p:spPr>
        <p:txBody>
          <a:bodyPr vert="horz" lIns="0" tIns="0" rIns="0" bIns="0" spcCol="301752" rtlCol="0">
            <a:normAutofit/>
          </a:bodyPr>
          <a:lstStyle>
            <a:lvl1pPr marL="190492" indent="-190492" algn="l" defTabSz="914400" rtl="0" eaLnBrk="1" latinLnBrk="0" hangingPunct="1">
              <a:lnSpc>
                <a:spcPct val="100000"/>
              </a:lnSpc>
              <a:spcBef>
                <a:spcPts val="1200"/>
              </a:spcBef>
              <a:buFont typeface="Arial" pitchFamily="34" charset="0"/>
              <a:buChar char="•"/>
              <a:defRPr sz="1800" b="0" kern="1200">
                <a:solidFill>
                  <a:schemeClr val="tx1"/>
                </a:solidFill>
                <a:latin typeface="+mn-lt"/>
                <a:ea typeface="+mn-ea"/>
                <a:cs typeface="+mn-cs"/>
              </a:defRPr>
            </a:lvl1pPr>
            <a:lvl2pPr marL="380985"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2pPr>
            <a:lvl3pPr marL="571477"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3pPr>
            <a:lvl4pPr marL="761970"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4pPr>
            <a:lvl5pPr marL="952462"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5pPr>
            <a:lvl6pPr marL="1142954"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6pPr>
            <a:lvl7pPr marL="1333447"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7pPr>
            <a:lvl8pPr marL="1523939"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8pPr>
            <a:lvl9pPr marL="1714431"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9pPr>
          </a:lstStyle>
          <a:p>
            <a:pPr marL="723908" indent="0">
              <a:lnSpc>
                <a:spcPct val="107000"/>
              </a:lnSpc>
              <a:spcBef>
                <a:spcPts val="0"/>
              </a:spcBef>
              <a:buFont typeface="Arial" pitchFamily="34" charset="0"/>
              <a:buNone/>
            </a:pPr>
            <a:endParaRPr lang="en-US" sz="1900">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spTree>
    <p:extLst>
      <p:ext uri="{BB962C8B-B14F-4D97-AF65-F5344CB8AC3E}">
        <p14:creationId xmlns:p14="http://schemas.microsoft.com/office/powerpoint/2010/main" val="11544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6CFF7F-6976-729B-1471-2AF8F38F9C85}"/>
              </a:ext>
            </a:extLst>
          </p:cNvPr>
          <p:cNvSpPr/>
          <p:nvPr/>
        </p:nvSpPr>
        <p:spPr>
          <a:xfrm>
            <a:off x="-44369" y="0"/>
            <a:ext cx="12326112" cy="1152462"/>
          </a:xfrm>
          <a:prstGeom prst="rect">
            <a:avLst/>
          </a:prstGeom>
          <a:solidFill>
            <a:srgbClr val="EBEDF5">
              <a:alpha val="42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0000"/>
              </a:lnSpc>
            </a:pPr>
            <a:endParaRPr lang="en-US" sz="1800"/>
          </a:p>
        </p:txBody>
      </p:sp>
      <p:sp>
        <p:nvSpPr>
          <p:cNvPr id="2" name="Title 1">
            <a:extLst>
              <a:ext uri="{FF2B5EF4-FFF2-40B4-BE49-F238E27FC236}">
                <a16:creationId xmlns:a16="http://schemas.microsoft.com/office/drawing/2014/main" id="{7CA0DEF9-1CDA-4A89-832F-9A28E07931CE}"/>
              </a:ext>
            </a:extLst>
          </p:cNvPr>
          <p:cNvSpPr>
            <a:spLocks noGrp="1"/>
          </p:cNvSpPr>
          <p:nvPr>
            <p:ph type="title"/>
          </p:nvPr>
        </p:nvSpPr>
        <p:spPr>
          <a:xfrm>
            <a:off x="282388" y="173310"/>
            <a:ext cx="11277600" cy="914400"/>
          </a:xfrm>
        </p:spPr>
        <p:txBody>
          <a:bodyPr anchor="t">
            <a:normAutofit fontScale="90000"/>
          </a:bodyPr>
          <a:lstStyle/>
          <a:p>
            <a:pPr algn="ctr"/>
            <a:r>
              <a:rPr lang="en-US" sz="4400" dirty="0"/>
              <a:t>Requirements for submitting EFT</a:t>
            </a:r>
            <a:br>
              <a:rPr lang="en-US" sz="4400" dirty="0"/>
            </a:br>
            <a:r>
              <a:rPr lang="en-US" sz="4400" dirty="0"/>
              <a:t>Group/Facility Providers</a:t>
            </a:r>
          </a:p>
        </p:txBody>
      </p:sp>
      <p:sp>
        <p:nvSpPr>
          <p:cNvPr id="3" name="Content Placeholder 2">
            <a:extLst>
              <a:ext uri="{FF2B5EF4-FFF2-40B4-BE49-F238E27FC236}">
                <a16:creationId xmlns:a16="http://schemas.microsoft.com/office/drawing/2014/main" id="{E13CC591-1E98-4526-A985-2F9E75D87F48}"/>
              </a:ext>
            </a:extLst>
          </p:cNvPr>
          <p:cNvSpPr>
            <a:spLocks noGrp="1"/>
          </p:cNvSpPr>
          <p:nvPr>
            <p:ph idx="1"/>
          </p:nvPr>
        </p:nvSpPr>
        <p:spPr>
          <a:xfrm>
            <a:off x="654699" y="1424159"/>
            <a:ext cx="10927976" cy="4520976"/>
          </a:xfrm>
        </p:spPr>
        <p:txBody>
          <a:bodyPr>
            <a:normAutofit fontScale="32500" lnSpcReduction="20000"/>
          </a:bodyPr>
          <a:lstStyle/>
          <a:p>
            <a:pPr marL="0" marR="0" indent="0">
              <a:lnSpc>
                <a:spcPct val="107000"/>
              </a:lnSpc>
              <a:spcBef>
                <a:spcPts val="0"/>
              </a:spcBef>
              <a:spcAft>
                <a:spcPts val="800"/>
              </a:spcAft>
              <a:buNone/>
            </a:pPr>
            <a:r>
              <a:rPr lang="en-US" sz="6000" b="1" dirty="0">
                <a:effectLst/>
                <a:latin typeface="Calibri" panose="020F0502020204030204" pitchFamily="34" charset="0"/>
                <a:ea typeface="Calibri" panose="020F0502020204030204" pitchFamily="34" charset="0"/>
                <a:cs typeface="Times New Roman" panose="02020603050405020304" pitchFamily="18" charset="0"/>
              </a:rPr>
              <a:t>Submitting EFT doesn’t change who the claim is paid to Individual VS Group.  The claim will pay to the provider listed as the biller on the claim.</a:t>
            </a:r>
          </a:p>
          <a:p>
            <a:pPr marL="0" marR="0" indent="0">
              <a:lnSpc>
                <a:spcPct val="107000"/>
              </a:lnSpc>
              <a:spcBef>
                <a:spcPts val="0"/>
              </a:spcBef>
              <a:spcAft>
                <a:spcPts val="800"/>
              </a:spcAft>
              <a:buNone/>
            </a:pP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sz="6000" b="1" dirty="0">
                <a:effectLst/>
                <a:latin typeface="Calibri" panose="020F0502020204030204" pitchFamily="34" charset="0"/>
                <a:ea typeface="Calibri" panose="020F0502020204030204" pitchFamily="34" charset="0"/>
                <a:cs typeface="Times New Roman" panose="02020603050405020304" pitchFamily="18" charset="0"/>
              </a:rPr>
              <a:t>Group/Facility Providers</a:t>
            </a:r>
            <a:r>
              <a:rPr lang="en-US" sz="60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r>
              <a:rPr lang="en-US" sz="6000" dirty="0">
                <a:effectLst/>
                <a:latin typeface="Calibri" panose="020F0502020204030204" pitchFamily="34" charset="0"/>
                <a:ea typeface="Calibri" panose="020F0502020204030204" pitchFamily="34" charset="0"/>
                <a:cs typeface="Times New Roman" panose="02020603050405020304" pitchFamily="18" charset="0"/>
              </a:rPr>
              <a:t>Completed EFT Form</a:t>
            </a:r>
          </a:p>
          <a:p>
            <a:pPr marL="342900" marR="0" lvl="0" indent="-342900">
              <a:lnSpc>
                <a:spcPct val="107000"/>
              </a:lnSpc>
              <a:spcBef>
                <a:spcPts val="0"/>
              </a:spcBef>
              <a:spcAft>
                <a:spcPts val="0"/>
              </a:spcAft>
              <a:buFont typeface="Symbol" panose="05050102010706020507" pitchFamily="18" charset="2"/>
              <a:buChar char=""/>
            </a:pPr>
            <a:r>
              <a:rPr lang="en-US" sz="6000" dirty="0">
                <a:effectLst/>
                <a:latin typeface="Calibri" panose="020F0502020204030204" pitchFamily="34" charset="0"/>
                <a:ea typeface="Calibri" panose="020F0502020204030204" pitchFamily="34" charset="0"/>
                <a:cs typeface="Times New Roman" panose="02020603050405020304" pitchFamily="18" charset="0"/>
              </a:rPr>
              <a:t>Must submit voided check or bank letter with EFT form.</a:t>
            </a:r>
          </a:p>
          <a:p>
            <a:pPr marL="742950" marR="0" lvl="1" indent="-285750">
              <a:lnSpc>
                <a:spcPct val="107000"/>
              </a:lnSpc>
              <a:spcBef>
                <a:spcPts val="0"/>
              </a:spcBef>
              <a:spcAft>
                <a:spcPts val="0"/>
              </a:spcAft>
              <a:buFont typeface="Courier New" panose="02070309020205020404" pitchFamily="49" charset="0"/>
              <a:buChar char="o"/>
            </a:pPr>
            <a:r>
              <a:rPr lang="en-US" sz="6000" dirty="0">
                <a:effectLst/>
                <a:latin typeface="Calibri" panose="020F0502020204030204" pitchFamily="34" charset="0"/>
                <a:ea typeface="Calibri" panose="020F0502020204030204" pitchFamily="34" charset="0"/>
                <a:cs typeface="Times New Roman" panose="02020603050405020304" pitchFamily="18" charset="0"/>
              </a:rPr>
              <a:t>Voided Check:  Voided check must match the groups legal name or DBA on the application or must submit a bank letter.</a:t>
            </a:r>
          </a:p>
          <a:p>
            <a:pPr marL="742950" marR="0" lvl="1" indent="-285750">
              <a:lnSpc>
                <a:spcPct val="107000"/>
              </a:lnSpc>
              <a:spcBef>
                <a:spcPts val="0"/>
              </a:spcBef>
              <a:spcAft>
                <a:spcPts val="0"/>
              </a:spcAft>
              <a:buFont typeface="Courier New" panose="02070309020205020404" pitchFamily="49" charset="0"/>
              <a:buChar char="o"/>
            </a:pPr>
            <a:r>
              <a:rPr lang="en-US" sz="6000" dirty="0">
                <a:effectLst/>
                <a:latin typeface="Calibri" panose="020F0502020204030204" pitchFamily="34" charset="0"/>
                <a:ea typeface="Calibri" panose="020F0502020204030204" pitchFamily="34" charset="0"/>
                <a:cs typeface="Times New Roman" panose="02020603050405020304" pitchFamily="18" charset="0"/>
              </a:rPr>
              <a:t>Bank Letter: </a:t>
            </a:r>
          </a:p>
          <a:p>
            <a:pPr marL="1143000" marR="0" lvl="2" indent="-228600">
              <a:lnSpc>
                <a:spcPct val="107000"/>
              </a:lnSpc>
              <a:spcBef>
                <a:spcPts val="0"/>
              </a:spcBef>
              <a:spcAft>
                <a:spcPts val="0"/>
              </a:spcAft>
              <a:buFont typeface="Wingdings" panose="05000000000000000000" pitchFamily="2" charset="2"/>
              <a:buChar char=""/>
            </a:pPr>
            <a:r>
              <a:rPr lang="en-US" sz="6000" dirty="0">
                <a:effectLst/>
                <a:latin typeface="Calibri" panose="020F0502020204030204" pitchFamily="34" charset="0"/>
                <a:ea typeface="Calibri" panose="020F0502020204030204" pitchFamily="34" charset="0"/>
                <a:cs typeface="Times New Roman" panose="02020603050405020304" pitchFamily="18" charset="0"/>
              </a:rPr>
              <a:t>Must be signed by the bank.</a:t>
            </a:r>
          </a:p>
          <a:p>
            <a:pPr marL="1143000" marR="0" lvl="2" indent="-228600">
              <a:lnSpc>
                <a:spcPct val="107000"/>
              </a:lnSpc>
              <a:spcBef>
                <a:spcPts val="0"/>
              </a:spcBef>
              <a:spcAft>
                <a:spcPts val="0"/>
              </a:spcAft>
              <a:buFont typeface="Wingdings" panose="05000000000000000000" pitchFamily="2" charset="2"/>
              <a:buChar char=""/>
            </a:pPr>
            <a:r>
              <a:rPr lang="en-US" sz="6000" dirty="0">
                <a:effectLst/>
                <a:latin typeface="Calibri" panose="020F0502020204030204" pitchFamily="34" charset="0"/>
                <a:ea typeface="Calibri" panose="020F0502020204030204" pitchFamily="34" charset="0"/>
                <a:cs typeface="Times New Roman" panose="02020603050405020304" pitchFamily="18" charset="0"/>
              </a:rPr>
              <a:t>Needs to include the following information:  account holder name, account number, routing number.</a:t>
            </a:r>
          </a:p>
          <a:p>
            <a:pPr marL="1143000" marR="0" lvl="2" indent="-228600">
              <a:lnSpc>
                <a:spcPct val="107000"/>
              </a:lnSpc>
              <a:spcBef>
                <a:spcPts val="0"/>
              </a:spcBef>
              <a:spcAft>
                <a:spcPts val="800"/>
              </a:spcAft>
              <a:buFont typeface="Wingdings" panose="05000000000000000000" pitchFamily="2" charset="2"/>
              <a:buChar char=""/>
            </a:pPr>
            <a:r>
              <a:rPr lang="en-US" sz="6000" dirty="0">
                <a:effectLst/>
                <a:latin typeface="Calibri" panose="020F0502020204030204" pitchFamily="34" charset="0"/>
                <a:ea typeface="Calibri" panose="020F0502020204030204" pitchFamily="34" charset="0"/>
                <a:cs typeface="Times New Roman" panose="02020603050405020304" pitchFamily="18" charset="0"/>
              </a:rPr>
              <a:t>If the account name doesn’t match the groups legal name or DBA name listed on the application, then the letter needs to detail the individual has depositing rights into the account.</a:t>
            </a:r>
          </a:p>
          <a:p>
            <a:pPr>
              <a:lnSpc>
                <a:spcPct val="107000"/>
              </a:lnSpc>
              <a:spcBef>
                <a:spcPts val="0"/>
              </a:spcBef>
            </a:pPr>
            <a:endParaRPr lang="en-US" sz="2400" dirty="0"/>
          </a:p>
        </p:txBody>
      </p:sp>
      <p:sp>
        <p:nvSpPr>
          <p:cNvPr id="4" name="Slide Number Placeholder 3" hidden="1">
            <a:extLst>
              <a:ext uri="{FF2B5EF4-FFF2-40B4-BE49-F238E27FC236}">
                <a16:creationId xmlns:a16="http://schemas.microsoft.com/office/drawing/2014/main" id="{2ADF8A1C-237A-4544-8B3F-560170E761E3}"/>
              </a:ext>
            </a:extLst>
          </p:cNvPr>
          <p:cNvSpPr>
            <a:spLocks noGrp="1"/>
          </p:cNvSpPr>
          <p:nvPr>
            <p:ph type="sldNum" sz="quarter" idx="4294967295"/>
          </p:nvPr>
        </p:nvSpPr>
        <p:spPr>
          <a:xfrm>
            <a:off x="11414760" y="6402070"/>
            <a:ext cx="320040" cy="182880"/>
          </a:xfrm>
          <a:prstGeom prst="rect">
            <a:avLst/>
          </a:prstGeom>
        </p:spPr>
        <p:txBody>
          <a:bodyPr/>
          <a:lstStyle/>
          <a:p>
            <a:pPr>
              <a:spcAft>
                <a:spcPts val="600"/>
              </a:spcAft>
            </a:pPr>
            <a:fld id="{B58DE5F1-E0F9-4CCA-92B7-7A6FC4DFEE14}" type="slidenum">
              <a:rPr lang="en-US" smtClean="0"/>
              <a:pPr>
                <a:spcAft>
                  <a:spcPts val="600"/>
                </a:spcAft>
              </a:pPr>
              <a:t>17</a:t>
            </a:fld>
            <a:endParaRPr lang="en-US"/>
          </a:p>
        </p:txBody>
      </p:sp>
      <p:pic>
        <p:nvPicPr>
          <p:cNvPr id="6" name="Picture 5">
            <a:extLst>
              <a:ext uri="{FF2B5EF4-FFF2-40B4-BE49-F238E27FC236}">
                <a16:creationId xmlns:a16="http://schemas.microsoft.com/office/drawing/2014/main" id="{187B1B07-56BD-11A3-E044-570986FC5E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173379" y="6133746"/>
            <a:ext cx="2561419" cy="367638"/>
          </a:xfrm>
          <a:prstGeom prst="rect">
            <a:avLst/>
          </a:prstGeom>
        </p:spPr>
      </p:pic>
      <p:pic>
        <p:nvPicPr>
          <p:cNvPr id="7" name="Picture 6">
            <a:extLst>
              <a:ext uri="{FF2B5EF4-FFF2-40B4-BE49-F238E27FC236}">
                <a16:creationId xmlns:a16="http://schemas.microsoft.com/office/drawing/2014/main" id="{4827EFFC-025F-7014-A368-1EB87FCCABE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57200" y="6164235"/>
            <a:ext cx="1370640" cy="337149"/>
          </a:xfrm>
          <a:prstGeom prst="rect">
            <a:avLst/>
          </a:prstGeom>
        </p:spPr>
      </p:pic>
      <p:cxnSp>
        <p:nvCxnSpPr>
          <p:cNvPr id="8" name="Straight Connector 7">
            <a:extLst>
              <a:ext uri="{FF2B5EF4-FFF2-40B4-BE49-F238E27FC236}">
                <a16:creationId xmlns:a16="http://schemas.microsoft.com/office/drawing/2014/main" id="{4E8DBAF3-7DE4-116C-66D5-84105882F785}"/>
              </a:ext>
            </a:extLst>
          </p:cNvPr>
          <p:cNvCxnSpPr/>
          <p:nvPr/>
        </p:nvCxnSpPr>
        <p:spPr>
          <a:xfrm>
            <a:off x="0" y="5797296"/>
            <a:ext cx="12192000" cy="0"/>
          </a:xfrm>
          <a:prstGeom prst="line">
            <a:avLst/>
          </a:prstGeom>
          <a:ln w="28575" cap="rnd"/>
        </p:spPr>
        <p:style>
          <a:lnRef idx="1">
            <a:schemeClr val="accent1"/>
          </a:lnRef>
          <a:fillRef idx="0">
            <a:schemeClr val="accent1"/>
          </a:fillRef>
          <a:effectRef idx="0">
            <a:srgbClr val="000000"/>
          </a:effectRef>
          <a:fontRef idx="minor">
            <a:schemeClr val="dk1"/>
          </a:fontRef>
        </p:style>
      </p:cxnSp>
      <p:sp>
        <p:nvSpPr>
          <p:cNvPr id="10" name="Content Placeholder 2">
            <a:extLst>
              <a:ext uri="{FF2B5EF4-FFF2-40B4-BE49-F238E27FC236}">
                <a16:creationId xmlns:a16="http://schemas.microsoft.com/office/drawing/2014/main" id="{4112FC93-9105-6697-FF06-DDF312353F03}"/>
              </a:ext>
            </a:extLst>
          </p:cNvPr>
          <p:cNvSpPr txBox="1">
            <a:spLocks/>
          </p:cNvSpPr>
          <p:nvPr/>
        </p:nvSpPr>
        <p:spPr>
          <a:xfrm>
            <a:off x="6096000" y="1224118"/>
            <a:ext cx="5225970" cy="4206240"/>
          </a:xfrm>
          <a:prstGeom prst="rect">
            <a:avLst/>
          </a:prstGeom>
        </p:spPr>
        <p:txBody>
          <a:bodyPr vert="horz" lIns="0" tIns="0" rIns="0" bIns="0" spcCol="301752" rtlCol="0">
            <a:normAutofit/>
          </a:bodyPr>
          <a:lstStyle>
            <a:lvl1pPr marL="190492" indent="-190492" algn="l" defTabSz="914400" rtl="0" eaLnBrk="1" latinLnBrk="0" hangingPunct="1">
              <a:lnSpc>
                <a:spcPct val="100000"/>
              </a:lnSpc>
              <a:spcBef>
                <a:spcPts val="1200"/>
              </a:spcBef>
              <a:buFont typeface="Arial" pitchFamily="34" charset="0"/>
              <a:buChar char="•"/>
              <a:defRPr sz="1800" b="0" kern="1200">
                <a:solidFill>
                  <a:schemeClr val="tx1"/>
                </a:solidFill>
                <a:latin typeface="+mn-lt"/>
                <a:ea typeface="+mn-ea"/>
                <a:cs typeface="+mn-cs"/>
              </a:defRPr>
            </a:lvl1pPr>
            <a:lvl2pPr marL="380985"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2pPr>
            <a:lvl3pPr marL="571477"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3pPr>
            <a:lvl4pPr marL="761970"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4pPr>
            <a:lvl5pPr marL="952462" indent="-190492" algn="l" defTabSz="914400" rtl="0" eaLnBrk="1" latinLnBrk="0" hangingPunct="1">
              <a:lnSpc>
                <a:spcPct val="100000"/>
              </a:lnSpc>
              <a:spcBef>
                <a:spcPts val="500"/>
              </a:spcBef>
              <a:buFont typeface="Arial" pitchFamily="34" charset="0"/>
              <a:buChar char="–"/>
              <a:defRPr sz="1800" b="0" kern="1200">
                <a:solidFill>
                  <a:schemeClr val="tx1"/>
                </a:solidFill>
                <a:latin typeface="+mn-lt"/>
                <a:ea typeface="+mn-ea"/>
                <a:cs typeface="+mn-cs"/>
              </a:defRPr>
            </a:lvl5pPr>
            <a:lvl6pPr marL="1142954"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6pPr>
            <a:lvl7pPr marL="1333447"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7pPr>
            <a:lvl8pPr marL="1523939"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8pPr>
            <a:lvl9pPr marL="1714431" indent="-190492" algn="l" defTabSz="914400" rtl="0" eaLnBrk="1" latinLnBrk="0" hangingPunct="1">
              <a:lnSpc>
                <a:spcPct val="100000"/>
              </a:lnSpc>
              <a:spcBef>
                <a:spcPts val="500"/>
              </a:spcBef>
              <a:buFont typeface="Arial" pitchFamily="34" charset="0"/>
              <a:buChar char="–"/>
              <a:defRPr sz="1800" kern="1200" baseline="0">
                <a:solidFill>
                  <a:schemeClr val="tx1"/>
                </a:solidFill>
                <a:latin typeface="+mn-lt"/>
                <a:ea typeface="+mn-ea"/>
                <a:cs typeface="+mn-cs"/>
              </a:defRPr>
            </a:lvl9pPr>
          </a:lstStyle>
          <a:p>
            <a:pPr marL="723908" indent="0">
              <a:lnSpc>
                <a:spcPct val="107000"/>
              </a:lnSpc>
              <a:spcBef>
                <a:spcPts val="0"/>
              </a:spcBef>
              <a:buFont typeface="Arial" pitchFamily="34" charset="0"/>
              <a:buNone/>
            </a:pPr>
            <a:endParaRPr lang="en-US" sz="1900">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spTree>
    <p:extLst>
      <p:ext uri="{BB962C8B-B14F-4D97-AF65-F5344CB8AC3E}">
        <p14:creationId xmlns:p14="http://schemas.microsoft.com/office/powerpoint/2010/main" val="93834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847C-B3B6-9F71-EDA6-F3BC03CD42B9}"/>
              </a:ext>
            </a:extLst>
          </p:cNvPr>
          <p:cNvSpPr>
            <a:spLocks noGrp="1"/>
          </p:cNvSpPr>
          <p:nvPr>
            <p:ph type="title"/>
          </p:nvPr>
        </p:nvSpPr>
        <p:spPr/>
        <p:txBody>
          <a:bodyPr/>
          <a:lstStyle/>
          <a:p>
            <a:r>
              <a:rPr lang="en-US" sz="3200"/>
              <a:t>How to update demographic &amp; contact information</a:t>
            </a:r>
            <a:br>
              <a:rPr lang="en-US" sz="3200" i="1"/>
            </a:br>
            <a:endParaRPr lang="en-US"/>
          </a:p>
        </p:txBody>
      </p:sp>
      <p:sp>
        <p:nvSpPr>
          <p:cNvPr id="3" name="Content Placeholder 2">
            <a:extLst>
              <a:ext uri="{FF2B5EF4-FFF2-40B4-BE49-F238E27FC236}">
                <a16:creationId xmlns:a16="http://schemas.microsoft.com/office/drawing/2014/main" id="{37176530-217C-58F4-435A-551A6D497E80}"/>
              </a:ext>
            </a:extLst>
          </p:cNvPr>
          <p:cNvSpPr>
            <a:spLocks noGrp="1"/>
          </p:cNvSpPr>
          <p:nvPr>
            <p:ph idx="1"/>
          </p:nvPr>
        </p:nvSpPr>
        <p:spPr>
          <a:xfrm>
            <a:off x="457200" y="1746504"/>
            <a:ext cx="4484255" cy="4206240"/>
          </a:xfrm>
        </p:spPr>
        <p:txBody>
          <a:bodyPr/>
          <a:lstStyle/>
          <a:p>
            <a:r>
              <a:rPr lang="en-US"/>
              <a:t>To update any demographic or contact information with Arkansas Medicaid, the address change form must be completed to update the information on file.</a:t>
            </a:r>
          </a:p>
          <a:p>
            <a:r>
              <a:rPr lang="en-US"/>
              <a:t>Enrollment forms can be found on the DHS website below.</a:t>
            </a:r>
          </a:p>
          <a:p>
            <a:r>
              <a:rPr lang="en-US" b="0" i="0" u="none" strike="noStrike">
                <a:solidFill>
                  <a:srgbClr val="00558A"/>
                </a:solidFill>
                <a:effectLst/>
                <a:highlight>
                  <a:srgbClr val="FFFFFF"/>
                </a:highlight>
                <a:latin typeface="Nunito Sans" pitchFamily="2" charset="0"/>
                <a:hlinkClick r:id="rId3"/>
              </a:rPr>
              <a:t>Home</a:t>
            </a:r>
            <a:r>
              <a:rPr lang="en-US" b="0" i="0">
                <a:solidFill>
                  <a:srgbClr val="00558A"/>
                </a:solidFill>
                <a:effectLst/>
                <a:highlight>
                  <a:srgbClr val="FFFFFF"/>
                </a:highlight>
                <a:latin typeface="Nunito Sans" pitchFamily="2" charset="0"/>
              </a:rPr>
              <a:t> &gt; </a:t>
            </a:r>
            <a:r>
              <a:rPr lang="en-US" b="0" i="0" u="none" strike="noStrike">
                <a:solidFill>
                  <a:srgbClr val="00558A"/>
                </a:solidFill>
                <a:effectLst/>
                <a:highlight>
                  <a:srgbClr val="FFFFFF"/>
                </a:highlight>
                <a:latin typeface="Nunito Sans" pitchFamily="2" charset="0"/>
                <a:hlinkClick r:id="rId4"/>
              </a:rPr>
              <a:t>Divisions &amp; Shared Services</a:t>
            </a:r>
            <a:r>
              <a:rPr lang="en-US" b="0" i="0">
                <a:solidFill>
                  <a:srgbClr val="00558A"/>
                </a:solidFill>
                <a:effectLst/>
                <a:highlight>
                  <a:srgbClr val="FFFFFF"/>
                </a:highlight>
                <a:latin typeface="Nunito Sans" pitchFamily="2" charset="0"/>
              </a:rPr>
              <a:t> &gt; </a:t>
            </a:r>
            <a:r>
              <a:rPr lang="en-US" b="0" i="0" u="none" strike="noStrike">
                <a:solidFill>
                  <a:srgbClr val="00558A"/>
                </a:solidFill>
                <a:effectLst/>
                <a:highlight>
                  <a:srgbClr val="FFFFFF"/>
                </a:highlight>
                <a:latin typeface="Nunito Sans" pitchFamily="2" charset="0"/>
                <a:hlinkClick r:id="rId5"/>
              </a:rPr>
              <a:t>Division of Medical Services</a:t>
            </a:r>
            <a:r>
              <a:rPr lang="en-US" b="0" i="0">
                <a:solidFill>
                  <a:srgbClr val="00558A"/>
                </a:solidFill>
                <a:effectLst/>
                <a:highlight>
                  <a:srgbClr val="FFFFFF"/>
                </a:highlight>
                <a:latin typeface="Nunito Sans" pitchFamily="2" charset="0"/>
              </a:rPr>
              <a:t> &gt; </a:t>
            </a:r>
            <a:r>
              <a:rPr lang="en-US" b="1" i="0">
                <a:solidFill>
                  <a:srgbClr val="00558A"/>
                </a:solidFill>
                <a:effectLst/>
                <a:highlight>
                  <a:srgbClr val="FFFFFF"/>
                </a:highlight>
                <a:latin typeface="Nunito Sans" pitchFamily="2" charset="0"/>
              </a:rPr>
              <a:t>Provider Enrollment</a:t>
            </a:r>
          </a:p>
          <a:p>
            <a:r>
              <a:rPr lang="en-US">
                <a:hlinkClick r:id="rId6"/>
              </a:rPr>
              <a:t>Printable Enrollment-Related Forms</a:t>
            </a:r>
            <a:endParaRPr lang="en-US"/>
          </a:p>
        </p:txBody>
      </p:sp>
      <p:pic>
        <p:nvPicPr>
          <p:cNvPr id="7" name="Picture 6">
            <a:extLst>
              <a:ext uri="{FF2B5EF4-FFF2-40B4-BE49-F238E27FC236}">
                <a16:creationId xmlns:a16="http://schemas.microsoft.com/office/drawing/2014/main" id="{0C6A0D7C-DAC1-F12A-6CE5-78AB56DC6D47}"/>
              </a:ext>
            </a:extLst>
          </p:cNvPr>
          <p:cNvPicPr>
            <a:picLocks noChangeAspect="1"/>
          </p:cNvPicPr>
          <p:nvPr/>
        </p:nvPicPr>
        <p:blipFill>
          <a:blip r:embed="rId7"/>
          <a:stretch>
            <a:fillRect/>
          </a:stretch>
        </p:blipFill>
        <p:spPr>
          <a:xfrm>
            <a:off x="5800386" y="1223654"/>
            <a:ext cx="4858428" cy="4410691"/>
          </a:xfrm>
          <a:prstGeom prst="rect">
            <a:avLst/>
          </a:prstGeom>
        </p:spPr>
      </p:pic>
    </p:spTree>
    <p:extLst>
      <p:ext uri="{BB962C8B-B14F-4D97-AF65-F5344CB8AC3E}">
        <p14:creationId xmlns:p14="http://schemas.microsoft.com/office/powerpoint/2010/main" val="8819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3BC6D-DAE9-3FAD-64DE-8B6B9FCBEAAD}"/>
              </a:ext>
            </a:extLst>
          </p:cNvPr>
          <p:cNvSpPr>
            <a:spLocks noGrp="1"/>
          </p:cNvSpPr>
          <p:nvPr>
            <p:ph type="title"/>
          </p:nvPr>
        </p:nvSpPr>
        <p:spPr/>
        <p:txBody>
          <a:bodyPr anchor="b">
            <a:normAutofit fontScale="90000"/>
          </a:bodyPr>
          <a:lstStyle/>
          <a:p>
            <a:br>
              <a:rPr lang="en-US" sz="5100" b="0" dirty="0"/>
            </a:br>
            <a:br>
              <a:rPr lang="en-US" sz="5100" b="0" dirty="0"/>
            </a:br>
            <a:br>
              <a:rPr lang="en-US" sz="5100" b="0" dirty="0"/>
            </a:br>
            <a:r>
              <a:rPr lang="en-US" sz="5100" b="0" dirty="0"/>
              <a:t>MMIS Outreach Team </a:t>
            </a:r>
            <a:br>
              <a:rPr lang="en-US" sz="5100" b="0" dirty="0"/>
            </a:br>
            <a:r>
              <a:rPr lang="en-US" sz="5100" b="0" dirty="0"/>
              <a:t>Dental Billing Resources</a:t>
            </a:r>
            <a:endParaRPr lang="en-US" sz="5100" dirty="0"/>
          </a:p>
        </p:txBody>
      </p:sp>
      <p:sp>
        <p:nvSpPr>
          <p:cNvPr id="10" name="Subtitle 2">
            <a:extLst>
              <a:ext uri="{FF2B5EF4-FFF2-40B4-BE49-F238E27FC236}">
                <a16:creationId xmlns:a16="http://schemas.microsoft.com/office/drawing/2014/main" id="{0DFF91B6-8737-3142-CBAD-C790BB0A0437}"/>
              </a:ext>
            </a:extLst>
          </p:cNvPr>
          <p:cNvSpPr>
            <a:spLocks noGrp="1"/>
          </p:cNvSpPr>
          <p:nvPr>
            <p:ph type="body" idx="1"/>
          </p:nvPr>
        </p:nvSpPr>
        <p:spPr/>
        <p:txBody>
          <a:bodyPr>
            <a:normAutofit/>
          </a:bodyPr>
          <a:lstStyle/>
          <a:p>
            <a:r>
              <a:rPr lang="en-US" dirty="0"/>
              <a:t>Karen Young, Training and Program Developer, MMIS, AFMC</a:t>
            </a:r>
          </a:p>
        </p:txBody>
      </p:sp>
    </p:spTree>
    <p:extLst>
      <p:ext uri="{BB962C8B-B14F-4D97-AF65-F5344CB8AC3E}">
        <p14:creationId xmlns:p14="http://schemas.microsoft.com/office/powerpoint/2010/main" val="50985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D290-7215-FF89-1062-F2FC9C0D8D53}"/>
              </a:ext>
            </a:extLst>
          </p:cNvPr>
          <p:cNvSpPr>
            <a:spLocks noGrp="1"/>
          </p:cNvSpPr>
          <p:nvPr>
            <p:ph type="title"/>
          </p:nvPr>
        </p:nvSpPr>
        <p:spPr/>
        <p:txBody>
          <a:bodyPr/>
          <a:lstStyle/>
          <a:p>
            <a:r>
              <a:rPr lang="en-US" dirty="0">
                <a:cs typeface="Calibri Light"/>
              </a:rPr>
              <a:t>Agenda</a:t>
            </a:r>
            <a:endParaRPr lang="en-US" dirty="0"/>
          </a:p>
        </p:txBody>
      </p:sp>
      <p:sp>
        <p:nvSpPr>
          <p:cNvPr id="3" name="Content Placeholder 2">
            <a:extLst>
              <a:ext uri="{FF2B5EF4-FFF2-40B4-BE49-F238E27FC236}">
                <a16:creationId xmlns:a16="http://schemas.microsoft.com/office/drawing/2014/main" id="{04BCDE59-3E12-07BB-6C66-8244910BA847}"/>
              </a:ext>
            </a:extLst>
          </p:cNvPr>
          <p:cNvSpPr>
            <a:spLocks noGrp="1"/>
          </p:cNvSpPr>
          <p:nvPr>
            <p:ph sz="half" idx="1"/>
          </p:nvPr>
        </p:nvSpPr>
        <p:spPr>
          <a:xfrm>
            <a:off x="828908" y="1605280"/>
            <a:ext cx="9288964" cy="4571683"/>
          </a:xfrm>
        </p:spPr>
        <p:txBody>
          <a:bodyPr vert="horz" lIns="91440" tIns="45720" rIns="91440" bIns="45720" rtlCol="0" anchor="t">
            <a:normAutofit fontScale="77500" lnSpcReduction="20000"/>
          </a:bodyPr>
          <a:lstStyle/>
          <a:p>
            <a:r>
              <a:rPr lang="en-US" dirty="0">
                <a:cs typeface="Calibri"/>
              </a:rPr>
              <a:t>Transition Overview and Beyond</a:t>
            </a:r>
          </a:p>
          <a:p>
            <a:r>
              <a:rPr lang="en-US" dirty="0">
                <a:cs typeface="Calibri"/>
              </a:rPr>
              <a:t>AFMC Provider Relations </a:t>
            </a:r>
          </a:p>
          <a:p>
            <a:r>
              <a:rPr lang="en-US" dirty="0">
                <a:cs typeface="Calibri"/>
              </a:rPr>
              <a:t>Diamond Plan</a:t>
            </a:r>
          </a:p>
          <a:p>
            <a:r>
              <a:rPr lang="en-US" dirty="0">
                <a:cs typeface="Calibri"/>
              </a:rPr>
              <a:t>Provider Enrollment</a:t>
            </a:r>
          </a:p>
          <a:p>
            <a:r>
              <a:rPr lang="en-US" dirty="0">
                <a:cs typeface="Calibri"/>
              </a:rPr>
              <a:t>Provider Portal</a:t>
            </a:r>
          </a:p>
          <a:p>
            <a:r>
              <a:rPr lang="en-US" dirty="0">
                <a:cs typeface="Calibri"/>
              </a:rPr>
              <a:t>Verifying Beneficiary Eligibility for Dental Services</a:t>
            </a:r>
          </a:p>
          <a:p>
            <a:r>
              <a:rPr lang="en-US" dirty="0">
                <a:cs typeface="Calibri"/>
              </a:rPr>
              <a:t>Prior Authorization (PA) Submission</a:t>
            </a:r>
          </a:p>
          <a:p>
            <a:r>
              <a:rPr lang="en-US" dirty="0">
                <a:cs typeface="Calibri"/>
              </a:rPr>
              <a:t>MMIS Dental Billing </a:t>
            </a:r>
          </a:p>
          <a:p>
            <a:r>
              <a:rPr lang="en-US" dirty="0">
                <a:cs typeface="Calibri"/>
              </a:rPr>
              <a:t>Benefit Limits</a:t>
            </a:r>
          </a:p>
          <a:p>
            <a:r>
              <a:rPr lang="en-US" dirty="0">
                <a:cs typeface="Calibri"/>
              </a:rPr>
              <a:t>Dentures</a:t>
            </a:r>
          </a:p>
          <a:p>
            <a:r>
              <a:rPr lang="en-US" dirty="0">
                <a:cs typeface="Calibri"/>
              </a:rPr>
              <a:t>Orthodontia</a:t>
            </a:r>
          </a:p>
          <a:p>
            <a:r>
              <a:rPr lang="en-US" dirty="0">
                <a:cs typeface="Calibri"/>
              </a:rPr>
              <a:t>Questions and Resources</a:t>
            </a:r>
            <a:endParaRPr lang="en-US" dirty="0">
              <a:ea typeface="Calibri" panose="020F0502020204030204"/>
              <a:cs typeface="Calibri"/>
            </a:endParaRPr>
          </a:p>
        </p:txBody>
      </p:sp>
    </p:spTree>
    <p:extLst>
      <p:ext uri="{BB962C8B-B14F-4D97-AF65-F5344CB8AC3E}">
        <p14:creationId xmlns:p14="http://schemas.microsoft.com/office/powerpoint/2010/main" val="314846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8061" y="681037"/>
            <a:ext cx="10515600" cy="1035412"/>
          </a:xfrm>
        </p:spPr>
        <p:txBody>
          <a:bodyPr anchor="ctr">
            <a:normAutofit fontScale="90000"/>
          </a:bodyPr>
          <a:lstStyle/>
          <a:p>
            <a:br>
              <a:rPr lang="en-US" sz="4900" b="0" dirty="0"/>
            </a:br>
            <a:r>
              <a:rPr lang="en-US" sz="4900" b="0" dirty="0"/>
              <a:t>Healthcare Provider Portal</a:t>
            </a:r>
            <a:br>
              <a:rPr lang="en-US" sz="3100" b="0" dirty="0"/>
            </a:br>
            <a:r>
              <a:rPr lang="en-US" sz="3100" dirty="0">
                <a:hlinkClick r:id="rId3"/>
              </a:rPr>
              <a:t>portal.mmis.arkansas.gov/ARMedicaid</a:t>
            </a:r>
            <a:br>
              <a:rPr lang="en-US" sz="3100" b="0" dirty="0"/>
            </a:br>
            <a:endParaRPr lang="en-US" sz="3100" b="0" dirty="0"/>
          </a:p>
        </p:txBody>
      </p:sp>
      <p:pic>
        <p:nvPicPr>
          <p:cNvPr id="8" name="Picture 7" descr="A screenshot of a medical website&#10;&#10;Description automatically generated">
            <a:extLst>
              <a:ext uri="{FF2B5EF4-FFF2-40B4-BE49-F238E27FC236}">
                <a16:creationId xmlns:a16="http://schemas.microsoft.com/office/drawing/2014/main" id="{1A9298C5-8A8B-A661-90F4-64B10FA11B7C}"/>
              </a:ext>
            </a:extLst>
          </p:cNvPr>
          <p:cNvPicPr>
            <a:picLocks noChangeAspect="1"/>
          </p:cNvPicPr>
          <p:nvPr/>
        </p:nvPicPr>
        <p:blipFill>
          <a:blip r:embed="rId4"/>
          <a:srcRect t="18763" b="21911"/>
          <a:stretch/>
        </p:blipFill>
        <p:spPr>
          <a:xfrm>
            <a:off x="838200" y="1900989"/>
            <a:ext cx="10515600" cy="4275974"/>
          </a:xfrm>
          <a:prstGeom prst="rect">
            <a:avLst/>
          </a:prstGeom>
          <a:noFill/>
        </p:spPr>
      </p:pic>
    </p:spTree>
    <p:extLst>
      <p:ext uri="{BB962C8B-B14F-4D97-AF65-F5344CB8AC3E}">
        <p14:creationId xmlns:p14="http://schemas.microsoft.com/office/powerpoint/2010/main" val="265962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8061" y="794083"/>
            <a:ext cx="10515600" cy="922365"/>
          </a:xfrm>
        </p:spPr>
        <p:txBody>
          <a:bodyPr anchor="ctr">
            <a:normAutofit fontScale="90000"/>
          </a:bodyPr>
          <a:lstStyle/>
          <a:p>
            <a:r>
              <a:rPr lang="en-US" sz="4900" b="0" dirty="0"/>
              <a:t>Healthcare Portal Features</a:t>
            </a:r>
            <a:br>
              <a:rPr lang="en-US" sz="3400" dirty="0"/>
            </a:br>
            <a:endParaRPr lang="en-US" sz="3400" dirty="0"/>
          </a:p>
        </p:txBody>
      </p:sp>
      <p:graphicFrame>
        <p:nvGraphicFramePr>
          <p:cNvPr id="12" name="Content Placeholder 3">
            <a:extLst>
              <a:ext uri="{FF2B5EF4-FFF2-40B4-BE49-F238E27FC236}">
                <a16:creationId xmlns:a16="http://schemas.microsoft.com/office/drawing/2014/main" id="{507EDC04-059D-EF7B-F266-AEE92754DA05}"/>
              </a:ext>
            </a:extLst>
          </p:cNvPr>
          <p:cNvGraphicFramePr>
            <a:graphicFrameLocks noGrp="1"/>
          </p:cNvGraphicFramePr>
          <p:nvPr>
            <p:ph idx="1"/>
            <p:extLst>
              <p:ext uri="{D42A27DB-BD31-4B8C-83A1-F6EECF244321}">
                <p14:modId xmlns:p14="http://schemas.microsoft.com/office/powerpoint/2010/main" val="1728360875"/>
              </p:ext>
            </p:extLst>
          </p:nvPr>
        </p:nvGraphicFramePr>
        <p:xfrm>
          <a:off x="838200" y="1400538"/>
          <a:ext cx="10515600" cy="4429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051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370F1E-EAEE-4E30-814D-DFA2C78C6F2B}"/>
              </a:ext>
            </a:extLst>
          </p:cNvPr>
          <p:cNvSpPr>
            <a:spLocks noGrp="1"/>
          </p:cNvSpPr>
          <p:nvPr>
            <p:ph type="title"/>
          </p:nvPr>
        </p:nvSpPr>
        <p:spPr>
          <a:xfrm>
            <a:off x="829127" y="2802695"/>
            <a:ext cx="6900530" cy="1830826"/>
          </a:xfrm>
        </p:spPr>
        <p:txBody>
          <a:bodyPr>
            <a:normAutofit/>
          </a:bodyPr>
          <a:lstStyle/>
          <a:p>
            <a:r>
              <a:rPr lang="en-US" b="0" dirty="0"/>
              <a:t>Verifying Beneficiary Eligibility for Medicaid Dental Services </a:t>
            </a:r>
          </a:p>
        </p:txBody>
      </p:sp>
    </p:spTree>
    <p:extLst>
      <p:ext uri="{BB962C8B-B14F-4D97-AF65-F5344CB8AC3E}">
        <p14:creationId xmlns:p14="http://schemas.microsoft.com/office/powerpoint/2010/main" val="362067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2307-AA78-45A7-9A3A-59ADC860F264}"/>
              </a:ext>
            </a:extLst>
          </p:cNvPr>
          <p:cNvSpPr>
            <a:spLocks noGrp="1"/>
          </p:cNvSpPr>
          <p:nvPr>
            <p:ph type="title"/>
          </p:nvPr>
        </p:nvSpPr>
        <p:spPr>
          <a:xfrm>
            <a:off x="838200" y="680357"/>
            <a:ext cx="10515600" cy="943910"/>
          </a:xfrm>
        </p:spPr>
        <p:txBody>
          <a:bodyPr anchor="ctr">
            <a:normAutofit/>
          </a:bodyPr>
          <a:lstStyle/>
          <a:p>
            <a:r>
              <a:rPr lang="en-US" b="0" dirty="0"/>
              <a:t>Tools for Determining Beneficiary Eligibility</a:t>
            </a:r>
          </a:p>
        </p:txBody>
      </p:sp>
      <p:sp>
        <p:nvSpPr>
          <p:cNvPr id="3" name="Content Placeholder 2">
            <a:extLst>
              <a:ext uri="{FF2B5EF4-FFF2-40B4-BE49-F238E27FC236}">
                <a16:creationId xmlns:a16="http://schemas.microsoft.com/office/drawing/2014/main" id="{6C6F1D97-A50E-40F7-9F4F-71568CA3B886}"/>
              </a:ext>
            </a:extLst>
          </p:cNvPr>
          <p:cNvSpPr>
            <a:spLocks noGrp="1"/>
          </p:cNvSpPr>
          <p:nvPr>
            <p:ph idx="1"/>
          </p:nvPr>
        </p:nvSpPr>
        <p:spPr>
          <a:xfrm>
            <a:off x="838200" y="1802706"/>
            <a:ext cx="10515600" cy="3902982"/>
          </a:xfrm>
        </p:spPr>
        <p:txBody>
          <a:bodyPr>
            <a:normAutofit/>
          </a:bodyPr>
          <a:lstStyle/>
          <a:p>
            <a:pPr>
              <a:buFont typeface="Wingdings" panose="05000000000000000000" pitchFamily="2" charset="2"/>
              <a:buChar char="§"/>
            </a:pPr>
            <a:r>
              <a:rPr lang="en-US" dirty="0"/>
              <a:t> Section I (124.100) of your Provider Manual</a:t>
            </a:r>
          </a:p>
          <a:p>
            <a:pPr lvl="1"/>
            <a:r>
              <a:rPr lang="en-US" sz="2800" b="0" i="0" u="none" strike="noStrike" dirty="0">
                <a:solidFill>
                  <a:srgbClr val="30B18B"/>
                </a:solidFill>
                <a:effectLst/>
                <a:latin typeface="Nunito Sans" pitchFamily="2" charset="0"/>
                <a:hlinkClick r:id="rId3"/>
              </a:rPr>
              <a:t>Dental-specific Benefit Plans Crosswalk</a:t>
            </a:r>
            <a:endParaRPr lang="en-US" sz="2800" b="0" i="0" u="none" strike="noStrike" dirty="0">
              <a:solidFill>
                <a:srgbClr val="30B18B"/>
              </a:solidFill>
              <a:effectLst/>
              <a:latin typeface="Nunito Sans" pitchFamily="2" charset="0"/>
            </a:endParaRPr>
          </a:p>
          <a:p>
            <a:pPr marL="457200" lvl="1" indent="0">
              <a:buNone/>
            </a:pPr>
            <a:endParaRPr lang="en-US" sz="2800" dirty="0">
              <a:solidFill>
                <a:srgbClr val="30B18B"/>
              </a:solidFill>
              <a:latin typeface="Nunito Sans" pitchFamily="2" charset="0"/>
            </a:endParaRPr>
          </a:p>
          <a:p>
            <a:r>
              <a:rPr lang="en-US" dirty="0">
                <a:ea typeface="+mj-ea"/>
                <a:cs typeface="+mj-cs"/>
              </a:rPr>
              <a:t>Dental Eligibility Verification Job Aid </a:t>
            </a:r>
          </a:p>
          <a:p>
            <a:pPr lvl="1"/>
            <a:r>
              <a:rPr lang="en-US" dirty="0">
                <a:hlinkClick r:id="rId4" tooltip="https://humanservices.arkansas.gov/wp-content/uploads/mmis_jobaid_denteligibility.pdf"/>
              </a:rPr>
              <a:t>https://humanservices.arkansas.gov/wp-content/uploads/MMIS_JobAid_DentEligibility.pdf</a:t>
            </a:r>
            <a:endParaRPr lang="en-US" dirty="0">
              <a:ea typeface="+mj-ea"/>
              <a:cs typeface="+mj-cs"/>
            </a:endParaRPr>
          </a:p>
          <a:p>
            <a:pPr lvl="1"/>
            <a:endParaRPr lang="en-US" dirty="0">
              <a:solidFill>
                <a:srgbClr val="FF0000"/>
              </a:solidFill>
              <a:highlight>
                <a:srgbClr val="FFFF00"/>
              </a:highlight>
              <a:ea typeface="+mj-ea"/>
              <a:cs typeface="+mj-cs"/>
            </a:endParaRPr>
          </a:p>
        </p:txBody>
      </p:sp>
    </p:spTree>
    <p:extLst>
      <p:ext uri="{BB962C8B-B14F-4D97-AF65-F5344CB8AC3E}">
        <p14:creationId xmlns:p14="http://schemas.microsoft.com/office/powerpoint/2010/main" val="720802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2307-AA78-45A7-9A3A-59ADC860F264}"/>
              </a:ext>
            </a:extLst>
          </p:cNvPr>
          <p:cNvSpPr>
            <a:spLocks noGrp="1"/>
          </p:cNvSpPr>
          <p:nvPr>
            <p:ph type="title"/>
          </p:nvPr>
        </p:nvSpPr>
        <p:spPr>
          <a:xfrm>
            <a:off x="838200" y="680357"/>
            <a:ext cx="10515600" cy="943910"/>
          </a:xfrm>
        </p:spPr>
        <p:txBody>
          <a:bodyPr anchor="ctr">
            <a:normAutofit fontScale="90000"/>
          </a:bodyPr>
          <a:lstStyle/>
          <a:p>
            <a:r>
              <a:rPr lang="en-US" b="0" dirty="0"/>
              <a:t>Beneficiary Eligibility for Medicaid Dental Services</a:t>
            </a:r>
          </a:p>
        </p:txBody>
      </p:sp>
      <p:sp>
        <p:nvSpPr>
          <p:cNvPr id="6" name="TextBox 5">
            <a:extLst>
              <a:ext uri="{FF2B5EF4-FFF2-40B4-BE49-F238E27FC236}">
                <a16:creationId xmlns:a16="http://schemas.microsoft.com/office/drawing/2014/main" id="{6ABF141E-326E-4194-B645-4568DE16545E}"/>
              </a:ext>
            </a:extLst>
          </p:cNvPr>
          <p:cNvSpPr txBox="1"/>
          <p:nvPr/>
        </p:nvSpPr>
        <p:spPr>
          <a:xfrm>
            <a:off x="1437290" y="1424212"/>
            <a:ext cx="9009993" cy="400110"/>
          </a:xfrm>
          <a:prstGeom prst="rect">
            <a:avLst/>
          </a:prstGeom>
          <a:noFill/>
        </p:spPr>
        <p:txBody>
          <a:bodyPr wrap="square" rtlCol="0">
            <a:spAutoFit/>
          </a:bodyPr>
          <a:lstStyle/>
          <a:p>
            <a:r>
              <a:rPr lang="en-US" dirty="0"/>
              <a:t>In “Eligibility” tab, under “Benefit Details,” and “Copayments” look for </a:t>
            </a:r>
            <a:r>
              <a:rPr lang="en-US" sz="2000" b="1" dirty="0"/>
              <a:t>“35 (Dental Care)” </a:t>
            </a:r>
          </a:p>
        </p:txBody>
      </p:sp>
      <p:pic>
        <p:nvPicPr>
          <p:cNvPr id="11" name="Picture 10">
            <a:extLst>
              <a:ext uri="{FF2B5EF4-FFF2-40B4-BE49-F238E27FC236}">
                <a16:creationId xmlns:a16="http://schemas.microsoft.com/office/drawing/2014/main" id="{1B0548E6-9E0F-17A1-2BCD-9F42D97E8D74}"/>
              </a:ext>
            </a:extLst>
          </p:cNvPr>
          <p:cNvPicPr>
            <a:picLocks noChangeAspect="1"/>
          </p:cNvPicPr>
          <p:nvPr/>
        </p:nvPicPr>
        <p:blipFill>
          <a:blip r:embed="rId3"/>
          <a:stretch>
            <a:fillRect/>
          </a:stretch>
        </p:blipFill>
        <p:spPr>
          <a:xfrm>
            <a:off x="1848014" y="1824322"/>
            <a:ext cx="7958416" cy="4353321"/>
          </a:xfrm>
          <a:prstGeom prst="rect">
            <a:avLst/>
          </a:prstGeom>
        </p:spPr>
      </p:pic>
    </p:spTree>
    <p:extLst>
      <p:ext uri="{BB962C8B-B14F-4D97-AF65-F5344CB8AC3E}">
        <p14:creationId xmlns:p14="http://schemas.microsoft.com/office/powerpoint/2010/main" val="2583497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2307-AA78-45A7-9A3A-59ADC860F264}"/>
              </a:ext>
            </a:extLst>
          </p:cNvPr>
          <p:cNvSpPr>
            <a:spLocks noGrp="1"/>
          </p:cNvSpPr>
          <p:nvPr>
            <p:ph type="title"/>
          </p:nvPr>
        </p:nvSpPr>
        <p:spPr>
          <a:xfrm>
            <a:off x="838200" y="680357"/>
            <a:ext cx="10515600" cy="943910"/>
          </a:xfrm>
        </p:spPr>
        <p:txBody>
          <a:bodyPr anchor="ctr">
            <a:normAutofit/>
          </a:bodyPr>
          <a:lstStyle/>
          <a:p>
            <a:r>
              <a:rPr lang="en-US" b="0" dirty="0"/>
              <a:t>Notes on Beneficiary Eligibility</a:t>
            </a:r>
          </a:p>
        </p:txBody>
      </p:sp>
      <p:sp>
        <p:nvSpPr>
          <p:cNvPr id="3" name="Content Placeholder 2">
            <a:extLst>
              <a:ext uri="{FF2B5EF4-FFF2-40B4-BE49-F238E27FC236}">
                <a16:creationId xmlns:a16="http://schemas.microsoft.com/office/drawing/2014/main" id="{6C6F1D97-A50E-40F7-9F4F-71568CA3B886}"/>
              </a:ext>
            </a:extLst>
          </p:cNvPr>
          <p:cNvSpPr>
            <a:spLocks noGrp="1"/>
          </p:cNvSpPr>
          <p:nvPr>
            <p:ph idx="1"/>
          </p:nvPr>
        </p:nvSpPr>
        <p:spPr>
          <a:xfrm>
            <a:off x="228600" y="1624267"/>
            <a:ext cx="4669222" cy="4553376"/>
          </a:xfrm>
        </p:spPr>
        <p:txBody>
          <a:bodyPr>
            <a:normAutofit fontScale="85000" lnSpcReduction="20000"/>
          </a:bodyPr>
          <a:lstStyle/>
          <a:p>
            <a:pPr>
              <a:buFont typeface="Wingdings" panose="05000000000000000000" pitchFamily="2" charset="2"/>
              <a:buChar char="§"/>
            </a:pPr>
            <a:r>
              <a:rPr lang="en-US" dirty="0"/>
              <a:t>The benefit plan under “Coverage” determines whether client is eligible for Medicaid and has coverage for dental services</a:t>
            </a:r>
          </a:p>
          <a:p>
            <a:pPr>
              <a:buFont typeface="Wingdings" panose="05000000000000000000" pitchFamily="2" charset="2"/>
              <a:buChar char="§"/>
            </a:pPr>
            <a:r>
              <a:rPr lang="en-US" dirty="0"/>
              <a:t>Section I (124.100) of your Provider Manual provides </a:t>
            </a:r>
            <a:r>
              <a:rPr lang="en-US" sz="2800" b="0" i="0" u="none" strike="noStrike" dirty="0">
                <a:solidFill>
                  <a:srgbClr val="30B18B"/>
                </a:solidFill>
                <a:effectLst/>
                <a:hlinkClick r:id="rId3"/>
              </a:rPr>
              <a:t>Dental-specific Benefit Plans Crosswalk</a:t>
            </a:r>
            <a:endParaRPr lang="en-US" dirty="0">
              <a:solidFill>
                <a:srgbClr val="30B18B"/>
              </a:solidFill>
            </a:endParaRPr>
          </a:p>
          <a:p>
            <a:pPr>
              <a:buFont typeface="Wingdings" panose="05000000000000000000" pitchFamily="2" charset="2"/>
              <a:buChar char="§"/>
            </a:pPr>
            <a:r>
              <a:rPr lang="en-US" sz="2800" dirty="0"/>
              <a:t>Beneficiaries enrolled in HCIP, IABP, and ABP benefit plans are eligible for dental services </a:t>
            </a:r>
            <a:r>
              <a:rPr lang="en-US" sz="2800" b="1" dirty="0"/>
              <a:t>ONLY if they are 19 or 20 years old or they are American Indian/Native Alaskan. </a:t>
            </a:r>
          </a:p>
          <a:p>
            <a:pPr lvl="1">
              <a:buFont typeface="Wingdings" panose="05000000000000000000" pitchFamily="2" charset="2"/>
              <a:buChar char="§"/>
            </a:pPr>
            <a:endParaRPr lang="en-US" sz="2800" b="0" i="0" u="none" strike="noStrike" dirty="0">
              <a:solidFill>
                <a:srgbClr val="30B18B"/>
              </a:solidFill>
              <a:effectLst/>
              <a:latin typeface="Nunito Sans" pitchFamily="2" charset="0"/>
            </a:endParaRPr>
          </a:p>
          <a:p>
            <a:endParaRPr lang="en-US" sz="2000" dirty="0">
              <a:latin typeface="+mj-lt"/>
              <a:ea typeface="+mj-ea"/>
              <a:cs typeface="+mj-cs"/>
            </a:endParaRPr>
          </a:p>
        </p:txBody>
      </p:sp>
      <p:pic>
        <p:nvPicPr>
          <p:cNvPr id="9" name="Picture 8">
            <a:extLst>
              <a:ext uri="{FF2B5EF4-FFF2-40B4-BE49-F238E27FC236}">
                <a16:creationId xmlns:a16="http://schemas.microsoft.com/office/drawing/2014/main" id="{6F25CD46-4603-C26F-5044-24F62C92B16E}"/>
              </a:ext>
            </a:extLst>
          </p:cNvPr>
          <p:cNvPicPr>
            <a:picLocks noChangeAspect="1"/>
          </p:cNvPicPr>
          <p:nvPr/>
        </p:nvPicPr>
        <p:blipFill>
          <a:blip r:embed="rId4"/>
          <a:stretch>
            <a:fillRect/>
          </a:stretch>
        </p:blipFill>
        <p:spPr>
          <a:xfrm>
            <a:off x="5276851" y="1477509"/>
            <a:ext cx="6686550" cy="4700134"/>
          </a:xfrm>
          <a:prstGeom prst="rect">
            <a:avLst/>
          </a:prstGeom>
        </p:spPr>
      </p:pic>
    </p:spTree>
    <p:extLst>
      <p:ext uri="{BB962C8B-B14F-4D97-AF65-F5344CB8AC3E}">
        <p14:creationId xmlns:p14="http://schemas.microsoft.com/office/powerpoint/2010/main" val="3518298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2307-AA78-45A7-9A3A-59ADC860F264}"/>
              </a:ext>
            </a:extLst>
          </p:cNvPr>
          <p:cNvSpPr>
            <a:spLocks noGrp="1"/>
          </p:cNvSpPr>
          <p:nvPr>
            <p:ph type="title"/>
          </p:nvPr>
        </p:nvSpPr>
        <p:spPr>
          <a:xfrm>
            <a:off x="228599" y="872359"/>
            <a:ext cx="10515600" cy="943910"/>
          </a:xfrm>
        </p:spPr>
        <p:txBody>
          <a:bodyPr anchor="ctr">
            <a:normAutofit fontScale="90000"/>
          </a:bodyPr>
          <a:lstStyle/>
          <a:p>
            <a:r>
              <a:rPr lang="en-US" b="0" dirty="0"/>
              <a:t>Verifying Benefit Limits</a:t>
            </a:r>
            <a:br>
              <a:rPr lang="en-US" b="0" dirty="0"/>
            </a:br>
            <a:endParaRPr lang="en-US" sz="2000" b="0" dirty="0"/>
          </a:p>
        </p:txBody>
      </p:sp>
      <p:pic>
        <p:nvPicPr>
          <p:cNvPr id="4" name="Picture 3">
            <a:extLst>
              <a:ext uri="{FF2B5EF4-FFF2-40B4-BE49-F238E27FC236}">
                <a16:creationId xmlns:a16="http://schemas.microsoft.com/office/drawing/2014/main" id="{5632D0B9-3806-DB23-0E3E-C20698C548A6}"/>
              </a:ext>
            </a:extLst>
          </p:cNvPr>
          <p:cNvPicPr>
            <a:picLocks noChangeAspect="1"/>
          </p:cNvPicPr>
          <p:nvPr/>
        </p:nvPicPr>
        <p:blipFill>
          <a:blip r:embed="rId3"/>
          <a:stretch>
            <a:fillRect/>
          </a:stretch>
        </p:blipFill>
        <p:spPr>
          <a:xfrm>
            <a:off x="5218176" y="1147742"/>
            <a:ext cx="6973824" cy="4870750"/>
          </a:xfrm>
          <a:prstGeom prst="rect">
            <a:avLst/>
          </a:prstGeom>
        </p:spPr>
      </p:pic>
      <p:sp>
        <p:nvSpPr>
          <p:cNvPr id="5" name="Content Placeholder 2">
            <a:extLst>
              <a:ext uri="{FF2B5EF4-FFF2-40B4-BE49-F238E27FC236}">
                <a16:creationId xmlns:a16="http://schemas.microsoft.com/office/drawing/2014/main" id="{3B2185BC-5DD7-1301-5AAB-CB8EF2AD915B}"/>
              </a:ext>
            </a:extLst>
          </p:cNvPr>
          <p:cNvSpPr>
            <a:spLocks noGrp="1"/>
          </p:cNvSpPr>
          <p:nvPr>
            <p:ph idx="1"/>
          </p:nvPr>
        </p:nvSpPr>
        <p:spPr>
          <a:xfrm>
            <a:off x="491357" y="1645674"/>
            <a:ext cx="4133193" cy="4700134"/>
          </a:xfrm>
        </p:spPr>
        <p:txBody>
          <a:bodyPr>
            <a:normAutofit/>
          </a:bodyPr>
          <a:lstStyle/>
          <a:p>
            <a:pPr>
              <a:buFont typeface="Wingdings" panose="05000000000000000000" pitchFamily="2" charset="2"/>
              <a:buChar char="§"/>
            </a:pPr>
            <a:r>
              <a:rPr lang="en-US" b="1" dirty="0"/>
              <a:t>DO</a:t>
            </a:r>
            <a:r>
              <a:rPr lang="en-US" dirty="0"/>
              <a:t> rely on benefits table for </a:t>
            </a:r>
            <a:r>
              <a:rPr lang="en-US" b="1" dirty="0"/>
              <a:t>benefit limits </a:t>
            </a:r>
            <a:r>
              <a:rPr lang="en-US" dirty="0"/>
              <a:t>and remaining benefits for clients who are eligible for dental services.</a:t>
            </a:r>
            <a:r>
              <a:rPr lang="en-US" sz="2800" b="0" dirty="0"/>
              <a:t> </a:t>
            </a:r>
          </a:p>
          <a:p>
            <a:pPr>
              <a:buFont typeface="Wingdings" panose="05000000000000000000" pitchFamily="2" charset="2"/>
              <a:buChar char="§"/>
            </a:pPr>
            <a:endParaRPr lang="en-US" sz="2800" dirty="0"/>
          </a:p>
          <a:p>
            <a:pPr lvl="1">
              <a:buFont typeface="Wingdings" panose="05000000000000000000" pitchFamily="2" charset="2"/>
              <a:buChar char="§"/>
            </a:pPr>
            <a:endParaRPr lang="en-US" sz="2800" b="0" i="0" u="none" strike="noStrike" dirty="0">
              <a:solidFill>
                <a:srgbClr val="30B18B"/>
              </a:solidFill>
              <a:effectLst/>
              <a:latin typeface="Nunito Sans" pitchFamily="2" charset="0"/>
            </a:endParaRPr>
          </a:p>
          <a:p>
            <a:endParaRPr lang="en-US" sz="2000" dirty="0">
              <a:latin typeface="+mj-lt"/>
              <a:ea typeface="+mj-ea"/>
              <a:cs typeface="+mj-cs"/>
            </a:endParaRPr>
          </a:p>
        </p:txBody>
      </p:sp>
    </p:spTree>
    <p:extLst>
      <p:ext uri="{BB962C8B-B14F-4D97-AF65-F5344CB8AC3E}">
        <p14:creationId xmlns:p14="http://schemas.microsoft.com/office/powerpoint/2010/main" val="1093340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7B75B6-20AE-0BE9-22F6-C6FA190A569A}"/>
              </a:ext>
            </a:extLst>
          </p:cNvPr>
          <p:cNvSpPr>
            <a:spLocks noGrp="1"/>
          </p:cNvSpPr>
          <p:nvPr>
            <p:ph type="title"/>
          </p:nvPr>
        </p:nvSpPr>
        <p:spPr>
          <a:xfrm>
            <a:off x="838200" y="804888"/>
            <a:ext cx="10448834" cy="777266"/>
          </a:xfrm>
        </p:spPr>
        <p:txBody>
          <a:bodyPr anchor="t">
            <a:noAutofit/>
          </a:bodyPr>
          <a:lstStyle/>
          <a:p>
            <a:r>
              <a:rPr lang="en-US" b="0" dirty="0"/>
              <a:t>Notes on Benefit Limits</a:t>
            </a:r>
            <a:br>
              <a:rPr lang="en-US" sz="4400" b="0" dirty="0"/>
            </a:br>
            <a:endParaRPr lang="en-US" sz="4400" b="0" dirty="0"/>
          </a:p>
        </p:txBody>
      </p:sp>
      <p:sp>
        <p:nvSpPr>
          <p:cNvPr id="11" name="Content Placeholder 2">
            <a:extLst>
              <a:ext uri="{FF2B5EF4-FFF2-40B4-BE49-F238E27FC236}">
                <a16:creationId xmlns:a16="http://schemas.microsoft.com/office/drawing/2014/main" id="{01A914DC-DE2F-28D6-AEF5-9AD78C54B7A5}"/>
              </a:ext>
            </a:extLst>
          </p:cNvPr>
          <p:cNvSpPr>
            <a:spLocks noGrp="1"/>
          </p:cNvSpPr>
          <p:nvPr>
            <p:ph idx="1"/>
          </p:nvPr>
        </p:nvSpPr>
        <p:spPr>
          <a:xfrm>
            <a:off x="771434" y="1672390"/>
            <a:ext cx="10582366" cy="4654968"/>
          </a:xfrm>
        </p:spPr>
        <p:txBody>
          <a:bodyPr vert="horz" lIns="91440" tIns="45720" rIns="91440" bIns="45720" rtlCol="0" anchor="t">
            <a:normAutofit/>
          </a:bodyPr>
          <a:lstStyle/>
          <a:p>
            <a:r>
              <a:rPr lang="en-US" sz="2500" dirty="0"/>
              <a:t>Annual benefit limits are based on a state fiscal year (July 1-June 30), not a calendar year.</a:t>
            </a:r>
          </a:p>
          <a:p>
            <a:r>
              <a:rPr lang="en-US" sz="2500" dirty="0">
                <a:cs typeface="Calibri"/>
              </a:rPr>
              <a:t>Cleanings are allowed once every six months and one day.</a:t>
            </a:r>
          </a:p>
          <a:p>
            <a:r>
              <a:rPr lang="en-US" sz="2500" dirty="0">
                <a:cs typeface="Calibri"/>
              </a:rPr>
              <a:t>Claims from DMOs will transfer to Medicaid for reference in applying lifetime limits.</a:t>
            </a:r>
          </a:p>
        </p:txBody>
      </p:sp>
    </p:spTree>
    <p:extLst>
      <p:ext uri="{BB962C8B-B14F-4D97-AF65-F5344CB8AC3E}">
        <p14:creationId xmlns:p14="http://schemas.microsoft.com/office/powerpoint/2010/main" val="2171462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b="0" dirty="0"/>
              <a:t>Ways to Submit Claims for Processing</a:t>
            </a:r>
          </a:p>
        </p:txBody>
      </p:sp>
      <p:sp>
        <p:nvSpPr>
          <p:cNvPr id="3" name="Rectangle 2"/>
          <p:cNvSpPr>
            <a:spLocks noGrp="1"/>
          </p:cNvSpPr>
          <p:nvPr>
            <p:ph idx="1"/>
          </p:nvPr>
        </p:nvSpPr>
        <p:spPr/>
        <p:txBody>
          <a:bodyPr vert="horz" wrap="square" lIns="0" tIns="45720" rIns="0" bIns="45720" rtlCol="0" anchor="t">
            <a:noAutofit/>
          </a:bodyPr>
          <a:lstStyle/>
          <a:p>
            <a:r>
              <a:rPr lang="en-US" sz="2500" b="1" dirty="0"/>
              <a:t>Arkansas Medicaid Provider Healthcare Portal:</a:t>
            </a:r>
          </a:p>
          <a:p>
            <a:pPr marL="342900" lvl="1" indent="0">
              <a:buNone/>
            </a:pPr>
            <a:r>
              <a:rPr lang="en-US" dirty="0">
                <a:latin typeface="Calibri"/>
                <a:cs typeface="Calibri"/>
                <a:hlinkClick r:id="rId3"/>
              </a:rPr>
              <a:t>portal.mmis.arkansas.gov/</a:t>
            </a:r>
            <a:r>
              <a:rPr lang="en-US" dirty="0" err="1">
                <a:latin typeface="Calibri"/>
                <a:cs typeface="Calibri"/>
                <a:hlinkClick r:id="rId3"/>
              </a:rPr>
              <a:t>ARMedicaid</a:t>
            </a:r>
            <a:endParaRPr lang="en-US" dirty="0">
              <a:effectLst/>
              <a:latin typeface="Calibri"/>
              <a:ea typeface="Calibri" panose="020F0502020204030204" pitchFamily="34" charset="0"/>
              <a:cs typeface="Calibri"/>
            </a:endParaRPr>
          </a:p>
          <a:p>
            <a:r>
              <a:rPr lang="en-US" sz="2500" b="1" dirty="0"/>
              <a:t>Paper: </a:t>
            </a:r>
            <a:r>
              <a:rPr lang="en-US" sz="2500" dirty="0"/>
              <a:t>Although paper submission is allowed, we </a:t>
            </a:r>
            <a:r>
              <a:rPr lang="en-US" sz="2500" b="1" dirty="0"/>
              <a:t>highly</a:t>
            </a:r>
            <a:r>
              <a:rPr lang="en-US" sz="2500" dirty="0"/>
              <a:t> recommend that you only submit a paper claim when you are asked to do so. Paper claims can take up to 30-45 days to process. </a:t>
            </a:r>
            <a:r>
              <a:rPr lang="en-US" sz="2500" i="1" dirty="0"/>
              <a:t>Using the paper claim option could greatly postpone provider’s payment.</a:t>
            </a:r>
          </a:p>
          <a:p>
            <a:r>
              <a:rPr lang="en-US" sz="2500" b="1" dirty="0"/>
              <a:t>Vendor: </a:t>
            </a:r>
            <a:r>
              <a:rPr lang="en-US" sz="2500" dirty="0"/>
              <a:t>Specifications are available on the Medicaid website at: </a:t>
            </a:r>
          </a:p>
          <a:p>
            <a:pPr marL="342900" lvl="1" indent="0">
              <a:buNone/>
            </a:pPr>
            <a:r>
              <a:rPr lang="en-US" dirty="0">
                <a:hlinkClick r:id="rId4"/>
              </a:rPr>
              <a:t>https://humanservices.arkansas.gov/divisions-shared-services/medical-services/helpful-information-for-providers/systemdocs/ - </a:t>
            </a:r>
            <a:endParaRPr lang="en-US" dirty="0"/>
          </a:p>
          <a:p>
            <a:pPr marL="0" indent="0">
              <a:buNone/>
            </a:pPr>
            <a:endParaRPr lang="en-US" sz="2500" dirty="0"/>
          </a:p>
        </p:txBody>
      </p:sp>
      <p:sp>
        <p:nvSpPr>
          <p:cNvPr id="4" name="Footer Placeholder 3">
            <a:extLst>
              <a:ext uri="{FF2B5EF4-FFF2-40B4-BE49-F238E27FC236}">
                <a16:creationId xmlns:a16="http://schemas.microsoft.com/office/drawing/2014/main" id="{F604C0FA-96B4-574A-8061-8A0F4BB2F909}"/>
              </a:ext>
            </a:extLst>
          </p:cNvPr>
          <p:cNvSpPr>
            <a:spLocks noGrp="1"/>
          </p:cNvSpPr>
          <p:nvPr>
            <p:ph type="ftr" sz="quarter" idx="4294967295"/>
          </p:nvPr>
        </p:nvSpPr>
        <p:spPr>
          <a:xfrm>
            <a:off x="0" y="6505575"/>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Copyright © 2021, AFMC, Inc.</a:t>
            </a:r>
          </a:p>
        </p:txBody>
      </p:sp>
    </p:spTree>
    <p:extLst>
      <p:ext uri="{BB962C8B-B14F-4D97-AF65-F5344CB8AC3E}">
        <p14:creationId xmlns:p14="http://schemas.microsoft.com/office/powerpoint/2010/main" val="19909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6603F-F313-F9D8-A6BA-E5B9A48E392D}"/>
              </a:ext>
            </a:extLst>
          </p:cNvPr>
          <p:cNvSpPr>
            <a:spLocks noGrp="1"/>
          </p:cNvSpPr>
          <p:nvPr>
            <p:ph type="title"/>
          </p:nvPr>
        </p:nvSpPr>
        <p:spPr>
          <a:xfrm>
            <a:off x="845634" y="770021"/>
            <a:ext cx="10515600" cy="881944"/>
          </a:xfrm>
        </p:spPr>
        <p:txBody>
          <a:bodyPr anchor="ctr">
            <a:normAutofit fontScale="90000"/>
          </a:bodyPr>
          <a:lstStyle/>
          <a:p>
            <a:r>
              <a:rPr lang="en-US" sz="4900" b="0" dirty="0"/>
              <a:t>Vendor Specifications </a:t>
            </a:r>
            <a:br>
              <a:rPr lang="en-US" sz="2100" dirty="0"/>
            </a:br>
            <a:endParaRPr lang="en-US" sz="1800" dirty="0"/>
          </a:p>
        </p:txBody>
      </p:sp>
      <p:sp>
        <p:nvSpPr>
          <p:cNvPr id="17" name="Text Placeholder 3">
            <a:extLst>
              <a:ext uri="{FF2B5EF4-FFF2-40B4-BE49-F238E27FC236}">
                <a16:creationId xmlns:a16="http://schemas.microsoft.com/office/drawing/2014/main" id="{34E31CC1-72FC-1ACB-20FF-228650511553}"/>
              </a:ext>
            </a:extLst>
          </p:cNvPr>
          <p:cNvSpPr>
            <a:spLocks noGrp="1"/>
          </p:cNvSpPr>
          <p:nvPr>
            <p:ph sz="half" idx="1"/>
          </p:nvPr>
        </p:nvSpPr>
        <p:spPr>
          <a:xfrm>
            <a:off x="838200" y="1825625"/>
            <a:ext cx="5181600" cy="2878722"/>
          </a:xfrm>
        </p:spPr>
        <p:txBody>
          <a:bodyPr>
            <a:normAutofit fontScale="92500" lnSpcReduction="10000"/>
          </a:bodyPr>
          <a:lstStyle/>
          <a:p>
            <a:pPr marL="0" indent="0">
              <a:buNone/>
            </a:pPr>
            <a:r>
              <a:rPr lang="en-US" sz="2800"/>
              <a:t>Link: </a:t>
            </a:r>
            <a:r>
              <a:rPr lang="en-US" sz="2100">
                <a:hlinkClick r:id="rId4"/>
              </a:rPr>
              <a:t>https://humanservices.arkansas.gov/divisions-shared-services/medical-services/helpful-information-for-providers/systemdocs/</a:t>
            </a:r>
            <a:r>
              <a:rPr lang="en-US" sz="2100"/>
              <a:t> </a:t>
            </a:r>
          </a:p>
          <a:p>
            <a:pPr marL="0" indent="0">
              <a:buNone/>
            </a:pPr>
            <a:r>
              <a:rPr lang="en-US"/>
              <a:t>For additional information contact: </a:t>
            </a:r>
          </a:p>
          <a:p>
            <a:pPr marL="0" indent="0">
              <a:buNone/>
            </a:pPr>
            <a:r>
              <a:rPr lang="en-US" err="1"/>
              <a:t>Gainwell</a:t>
            </a:r>
            <a:r>
              <a:rPr lang="en-US"/>
              <a:t> Technologies-EDI Department at</a:t>
            </a:r>
          </a:p>
          <a:p>
            <a:pPr marL="0" indent="0">
              <a:buNone/>
            </a:pPr>
            <a:r>
              <a:rPr lang="en-US"/>
              <a:t> 1-800-457-4454 </a:t>
            </a:r>
          </a:p>
        </p:txBody>
      </p:sp>
      <p:pic>
        <p:nvPicPr>
          <p:cNvPr id="14" name="Picture 13">
            <a:extLst>
              <a:ext uri="{FF2B5EF4-FFF2-40B4-BE49-F238E27FC236}">
                <a16:creationId xmlns:a16="http://schemas.microsoft.com/office/drawing/2014/main" id="{F9CBF9B1-0DC9-99AB-59A4-24B885B74340}"/>
              </a:ext>
            </a:extLst>
          </p:cNvPr>
          <p:cNvPicPr>
            <a:picLocks noChangeAspect="1"/>
          </p:cNvPicPr>
          <p:nvPr/>
        </p:nvPicPr>
        <p:blipFill>
          <a:blip r:embed="rId5"/>
          <a:stretch>
            <a:fillRect/>
          </a:stretch>
        </p:blipFill>
        <p:spPr>
          <a:xfrm>
            <a:off x="6125749" y="1825625"/>
            <a:ext cx="5228052" cy="3334954"/>
          </a:xfrm>
          <a:prstGeom prst="rect">
            <a:avLst/>
          </a:prstGeom>
        </p:spPr>
      </p:pic>
    </p:spTree>
    <p:extLst>
      <p:ext uri="{BB962C8B-B14F-4D97-AF65-F5344CB8AC3E}">
        <p14:creationId xmlns:p14="http://schemas.microsoft.com/office/powerpoint/2010/main" val="333710266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dirty="0">
                <a:ea typeface="Noto Sans" panose="020B0502040504020204" pitchFamily="34" charset="0"/>
                <a:cs typeface="Noto Sans" panose="020B0502040504020204" pitchFamily="34" charset="0"/>
              </a:rPr>
              <a:t>Dental Services Transition and Beyond</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p:txBody>
          <a:bodyPr>
            <a:normAutofit fontScale="70000" lnSpcReduction="20000"/>
          </a:bodyPr>
          <a:lstStyle/>
          <a:p>
            <a:pPr>
              <a:lnSpc>
                <a:spcPct val="120000"/>
              </a:lnSpc>
              <a:spcBef>
                <a:spcPts val="0"/>
              </a:spcBef>
              <a:spcAft>
                <a:spcPts val="800"/>
              </a:spcAft>
            </a:pPr>
            <a:r>
              <a:rPr lang="en-US" sz="2700" dirty="0">
                <a:solidFill>
                  <a:srgbClr val="000000"/>
                </a:solidFill>
              </a:rPr>
              <a:t>Beginning November 1, the dental program will </a:t>
            </a:r>
            <a:r>
              <a:rPr lang="en-US" sz="2700" b="1" dirty="0">
                <a:solidFill>
                  <a:srgbClr val="000000"/>
                </a:solidFill>
              </a:rPr>
              <a:t>return to fee for service</a:t>
            </a:r>
            <a:r>
              <a:rPr lang="en-US" sz="2700" dirty="0">
                <a:solidFill>
                  <a:srgbClr val="000000"/>
                </a:solidFill>
              </a:rPr>
              <a:t>. That means dental providers will bill Medicaid directly for the eligible dental services they provide. Clients will use their Medicaid ID to receive services, not their MCNA or Delta Dental cards.</a:t>
            </a:r>
          </a:p>
          <a:p>
            <a:pPr>
              <a:lnSpc>
                <a:spcPct val="120000"/>
              </a:lnSpc>
              <a:spcBef>
                <a:spcPts val="0"/>
              </a:spcBef>
              <a:spcAft>
                <a:spcPts val="800"/>
              </a:spcAft>
            </a:pPr>
            <a:r>
              <a:rPr lang="en-US" sz="2700" b="1" kern="100" dirty="0">
                <a:ea typeface="Aptos" panose="020B0004020202020204" pitchFamily="34" charset="0"/>
                <a:cs typeface="Times New Roman" panose="02020603050405020304" pitchFamily="18" charset="0"/>
              </a:rPr>
              <a:t>Why is this change occurring? </a:t>
            </a:r>
            <a:r>
              <a:rPr lang="en-US" sz="2700" kern="100" dirty="0">
                <a:ea typeface="Aptos" panose="020B0004020202020204" pitchFamily="34" charset="0"/>
                <a:cs typeface="Times New Roman" panose="02020603050405020304" pitchFamily="18" charset="0"/>
              </a:rPr>
              <a:t>Arkansas Medicaid must ensure beneficiaries receive needed health services while serving as a good steward of taxpayer dollars. DHS analyzed statewide quality measures for dental care along with dental managed care expenditures and determined that a return to the fee-for-service model was the best way forward.</a:t>
            </a:r>
          </a:p>
          <a:p>
            <a:pPr>
              <a:lnSpc>
                <a:spcPct val="120000"/>
              </a:lnSpc>
              <a:spcBef>
                <a:spcPts val="0"/>
              </a:spcBef>
              <a:spcAft>
                <a:spcPts val="800"/>
              </a:spcAft>
            </a:pPr>
            <a:r>
              <a:rPr lang="en-US" sz="2700" kern="100" dirty="0">
                <a:ea typeface="Aptos" panose="020B0004020202020204" pitchFamily="34" charset="0"/>
                <a:cs typeface="Times New Roman" panose="02020603050405020304" pitchFamily="18" charset="0"/>
              </a:rPr>
              <a:t>DHS is aware that the program needs some updates. We will </a:t>
            </a:r>
            <a:r>
              <a:rPr lang="en-US" sz="2700" dirty="0">
                <a:ea typeface="Aptos" panose="020B0004020202020204" pitchFamily="34" charset="0"/>
                <a:cs typeface="Aptos" panose="020B0004020202020204" pitchFamily="34" charset="0"/>
              </a:rPr>
              <a:t>immediately begin a</a:t>
            </a:r>
            <a:r>
              <a:rPr lang="en-US" sz="2700" b="1" dirty="0">
                <a:ea typeface="Aptos" panose="020B0004020202020204" pitchFamily="34" charset="0"/>
                <a:cs typeface="Aptos" panose="020B0004020202020204" pitchFamily="34" charset="0"/>
              </a:rPr>
              <a:t> comprehensive review </a:t>
            </a:r>
            <a:r>
              <a:rPr lang="en-US" sz="2700" dirty="0">
                <a:ea typeface="Aptos" panose="020B0004020202020204" pitchFamily="34" charset="0"/>
                <a:cs typeface="Aptos" panose="020B0004020202020204" pitchFamily="34" charset="0"/>
              </a:rPr>
              <a:t>of the entire dental program once the FFS transition has gone live and stabilized</a:t>
            </a:r>
            <a:r>
              <a:rPr lang="en-US" sz="2700" kern="100" dirty="0">
                <a:ea typeface="Aptos" panose="020B0004020202020204" pitchFamily="34" charset="0"/>
                <a:cs typeface="Times New Roman" panose="02020603050405020304" pitchFamily="18" charset="0"/>
              </a:rPr>
              <a:t>. </a:t>
            </a:r>
            <a:r>
              <a:rPr lang="en-US" sz="2700" dirty="0">
                <a:ea typeface="Aptos" panose="020B0004020202020204" pitchFamily="34" charset="0"/>
                <a:cs typeface="Aptos" panose="020B0004020202020204" pitchFamily="34" charset="0"/>
              </a:rPr>
              <a:t>This review will include rates, services, procedure codes, billing rules, and limits, as well as thorough review of our policy manual. </a:t>
            </a:r>
          </a:p>
          <a:p>
            <a:pPr>
              <a:lnSpc>
                <a:spcPct val="120000"/>
              </a:lnSpc>
              <a:spcBef>
                <a:spcPts val="0"/>
              </a:spcBef>
              <a:spcAft>
                <a:spcPts val="800"/>
              </a:spcAft>
            </a:pPr>
            <a:r>
              <a:rPr lang="en-US" sz="2700" kern="100" dirty="0">
                <a:ea typeface="Aptos" panose="020B0004020202020204" pitchFamily="34" charset="0"/>
                <a:cs typeface="Times New Roman" panose="02020603050405020304" pitchFamily="18" charset="0"/>
              </a:rPr>
              <a:t>We have scheduled </a:t>
            </a:r>
            <a:r>
              <a:rPr lang="en-US" sz="2700" b="1" kern="100" dirty="0">
                <a:ea typeface="Aptos" panose="020B0004020202020204" pitchFamily="34" charset="0"/>
                <a:cs typeface="Times New Roman" panose="02020603050405020304" pitchFamily="18" charset="0"/>
              </a:rPr>
              <a:t>regular meetings with the Arkansas State Dental Association </a:t>
            </a:r>
            <a:r>
              <a:rPr lang="en-US" sz="2700" kern="100" dirty="0">
                <a:ea typeface="Aptos" panose="020B0004020202020204" pitchFamily="34" charset="0"/>
                <a:cs typeface="Times New Roman" panose="02020603050405020304" pitchFamily="18" charset="0"/>
              </a:rPr>
              <a:t>to discuss the review, beginning October 11.</a:t>
            </a:r>
          </a:p>
          <a:p>
            <a:pPr>
              <a:lnSpc>
                <a:spcPct val="100000"/>
              </a:lnSpc>
              <a:buFont typeface="Arial" panose="020B0604020202020204" pitchFamily="34" charset="0"/>
              <a:buChar char="•"/>
            </a:pPr>
            <a:endParaRPr lang="en-US"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3742314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1363" y="877229"/>
            <a:ext cx="9629274" cy="1655762"/>
          </a:xfrm>
        </p:spPr>
        <p:txBody>
          <a:bodyPr anchor="t">
            <a:normAutofit/>
          </a:bodyPr>
          <a:lstStyle/>
          <a:p>
            <a:pPr algn="l">
              <a:spcAft>
                <a:spcPts val="800"/>
              </a:spcAft>
            </a:pPr>
            <a:r>
              <a:rPr lang="en-US" sz="4400" b="0" dirty="0"/>
              <a:t>New Dental Claims Training Tools</a:t>
            </a:r>
          </a:p>
        </p:txBody>
      </p:sp>
      <p:sp>
        <p:nvSpPr>
          <p:cNvPr id="4" name="Content Placeholder 3"/>
          <p:cNvSpPr>
            <a:spLocks noGrp="1"/>
          </p:cNvSpPr>
          <p:nvPr>
            <p:ph type="subTitle" idx="1"/>
          </p:nvPr>
        </p:nvSpPr>
        <p:spPr>
          <a:xfrm>
            <a:off x="928436" y="2043947"/>
            <a:ext cx="9144000" cy="2975921"/>
          </a:xfrm>
        </p:spPr>
        <p:txBody>
          <a:bodyPr>
            <a:normAutofit/>
          </a:bodyPr>
          <a:lstStyle/>
          <a:p>
            <a:pPr lvl="1" algn="l">
              <a:spcBef>
                <a:spcPts val="600"/>
              </a:spcBef>
              <a:spcAft>
                <a:spcPts val="800"/>
              </a:spcAft>
            </a:pPr>
            <a:r>
              <a:rPr lang="en-US" sz="2400" dirty="0">
                <a:hlinkClick r:id="rId3" tooltip="https://humanservices.arkansas.gov/wp-content/uploads/mmis_jobaid_submitdentalclaim.pdf"/>
              </a:rPr>
              <a:t>How to Submit a Dental Claim</a:t>
            </a:r>
            <a:endParaRPr lang="en-US" sz="2400" dirty="0"/>
          </a:p>
          <a:p>
            <a:pPr lvl="1" algn="l">
              <a:spcBef>
                <a:spcPts val="600"/>
              </a:spcBef>
              <a:spcAft>
                <a:spcPts val="800"/>
              </a:spcAft>
            </a:pPr>
            <a:r>
              <a:rPr lang="en-US" sz="2400" dirty="0">
                <a:hlinkClick r:id="rId4" tooltip="https://share.vidyard.com/watch/ebpgaubbf8y5hg4gkzbsip?"/>
              </a:rPr>
              <a:t>How to Submit a Dental Claim video</a:t>
            </a:r>
            <a:endParaRPr lang="en-US" sz="2800" dirty="0"/>
          </a:p>
          <a:p>
            <a:pPr lvl="1" algn="l">
              <a:spcBef>
                <a:spcPts val="600"/>
              </a:spcBef>
              <a:spcAft>
                <a:spcPts val="800"/>
              </a:spcAft>
            </a:pPr>
            <a:endParaRPr lang="en-US" sz="2400" dirty="0"/>
          </a:p>
          <a:p>
            <a:pPr lvl="1" algn="l">
              <a:spcBef>
                <a:spcPts val="600"/>
              </a:spcBef>
              <a:spcAft>
                <a:spcPts val="800"/>
              </a:spcAft>
            </a:pPr>
            <a:endParaRPr lang="en-US" sz="2400" dirty="0"/>
          </a:p>
          <a:p>
            <a:pPr lvl="1">
              <a:spcBef>
                <a:spcPts val="600"/>
              </a:spcBef>
              <a:spcAft>
                <a:spcPts val="800"/>
              </a:spcAft>
              <a:buFont typeface="Wingdings" panose="05000000000000000000" pitchFamily="2" charset="2"/>
              <a:buChar char="Ø"/>
            </a:pPr>
            <a:endParaRPr lang="en-US" sz="2400" dirty="0"/>
          </a:p>
          <a:p>
            <a:pPr marL="0" indent="0">
              <a:spcAft>
                <a:spcPts val="800"/>
              </a:spcAft>
              <a:buNone/>
            </a:pPr>
            <a:endParaRPr lang="en-US" dirty="0"/>
          </a:p>
          <a:p>
            <a:pPr>
              <a:spcAft>
                <a:spcPts val="800"/>
              </a:spcAft>
            </a:pPr>
            <a:endParaRPr lang="en-US" dirty="0"/>
          </a:p>
        </p:txBody>
      </p:sp>
      <p:graphicFrame>
        <p:nvGraphicFramePr>
          <p:cNvPr id="6" name="Table 5">
            <a:extLst>
              <a:ext uri="{FF2B5EF4-FFF2-40B4-BE49-F238E27FC236}">
                <a16:creationId xmlns:a16="http://schemas.microsoft.com/office/drawing/2014/main" id="{33508F84-124F-8ED2-E66A-D42605CAD8BB}"/>
              </a:ext>
            </a:extLst>
          </p:cNvPr>
          <p:cNvGraphicFramePr>
            <a:graphicFrameLocks noGrp="1"/>
          </p:cNvGraphicFramePr>
          <p:nvPr>
            <p:extLst>
              <p:ext uri="{D42A27DB-BD31-4B8C-83A1-F6EECF244321}">
                <p14:modId xmlns:p14="http://schemas.microsoft.com/office/powerpoint/2010/main" val="4075641934"/>
              </p:ext>
            </p:extLst>
          </p:nvPr>
        </p:nvGraphicFramePr>
        <p:xfrm>
          <a:off x="838200" y="3731895"/>
          <a:ext cx="10515600" cy="365760"/>
        </p:xfrm>
        <a:graphic>
          <a:graphicData uri="http://schemas.openxmlformats.org/drawingml/2006/table">
            <a:tbl>
              <a:tblPr/>
              <a:tblGrid>
                <a:gridCol w="10515600">
                  <a:extLst>
                    <a:ext uri="{9D8B030D-6E8A-4147-A177-3AD203B41FA5}">
                      <a16:colId xmlns:a16="http://schemas.microsoft.com/office/drawing/2014/main" val="3116907253"/>
                    </a:ext>
                  </a:extLst>
                </a:gridCol>
              </a:tblGrid>
              <a:tr h="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286279866"/>
                  </a:ext>
                </a:extLst>
              </a:tr>
            </a:tbl>
          </a:graphicData>
        </a:graphic>
      </p:graphicFrame>
      <p:sp>
        <p:nvSpPr>
          <p:cNvPr id="7" name="Rectangle 2">
            <a:hlinkClick r:id="rId3" tooltip="https://humanservices.arkansas.gov/wp-content/uploads/mmis_jobaid_submitdentalclaim.pdf"/>
            <a:extLst>
              <a:ext uri="{FF2B5EF4-FFF2-40B4-BE49-F238E27FC236}">
                <a16:creationId xmlns:a16="http://schemas.microsoft.com/office/drawing/2014/main" id="{8CBFC3A1-4E53-0C24-E3A9-F2B245B7F193}"/>
              </a:ext>
            </a:extLst>
          </p:cNvPr>
          <p:cNvSpPr>
            <a:spLocks noChangeArrowheads="1"/>
          </p:cNvSpPr>
          <p:nvPr/>
        </p:nvSpPr>
        <p:spPr bwMode="auto">
          <a:xfrm>
            <a:off x="838200" y="3732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8260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F119-75AF-40C5-A636-B2CD2D2C9807}"/>
              </a:ext>
            </a:extLst>
          </p:cNvPr>
          <p:cNvSpPr>
            <a:spLocks noGrp="1"/>
          </p:cNvSpPr>
          <p:nvPr>
            <p:ph type="title"/>
          </p:nvPr>
        </p:nvSpPr>
        <p:spPr>
          <a:xfrm>
            <a:off x="812376" y="746125"/>
            <a:ext cx="8026824" cy="973243"/>
          </a:xfrm>
        </p:spPr>
        <p:txBody>
          <a:bodyPr wrap="square" anchor="ctr">
            <a:normAutofit fontScale="90000"/>
          </a:bodyPr>
          <a:lstStyle/>
          <a:p>
            <a:r>
              <a:rPr lang="en-US" b="0" dirty="0"/>
              <a:t>AR Medicaid Dental Provider Manual </a:t>
            </a:r>
            <a:br>
              <a:rPr lang="en-US" sz="2100" dirty="0"/>
            </a:br>
            <a:r>
              <a:rPr lang="en-US" sz="1800" dirty="0">
                <a:hlinkClick r:id="rId3"/>
              </a:rPr>
              <a:t>https://humanservices.arkansas.gov/divisions-shared-services/medical-services/helpful-information-for-providers/manuals/dental-prov/</a:t>
            </a:r>
            <a:r>
              <a:rPr lang="en-US" sz="1800" dirty="0"/>
              <a:t> </a:t>
            </a:r>
          </a:p>
        </p:txBody>
      </p:sp>
      <p:pic>
        <p:nvPicPr>
          <p:cNvPr id="4" name="Picture 3" descr="A book on a desk&#10;&#10;Description automatically generated with low confidence">
            <a:extLst>
              <a:ext uri="{FF2B5EF4-FFF2-40B4-BE49-F238E27FC236}">
                <a16:creationId xmlns:a16="http://schemas.microsoft.com/office/drawing/2014/main" id="{FF70C089-D38B-A8F3-B0C8-5F70181D7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638" y="1731981"/>
            <a:ext cx="6561638" cy="4379894"/>
          </a:xfrm>
          <a:prstGeom prst="rect">
            <a:avLst/>
          </a:prstGeom>
          <a:noFill/>
        </p:spPr>
      </p:pic>
    </p:spTree>
    <p:extLst>
      <p:ext uri="{BB962C8B-B14F-4D97-AF65-F5344CB8AC3E}">
        <p14:creationId xmlns:p14="http://schemas.microsoft.com/office/powerpoint/2010/main" val="12568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5C852-150E-8A41-8A1A-5FC0F44E26EA}"/>
              </a:ext>
            </a:extLst>
          </p:cNvPr>
          <p:cNvSpPr txBox="1"/>
          <p:nvPr/>
        </p:nvSpPr>
        <p:spPr>
          <a:xfrm>
            <a:off x="240349" y="224286"/>
            <a:ext cx="1891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3304A94C-5891-DFC8-482D-8CAB6DB8DDA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3776" y="1473395"/>
            <a:ext cx="5145071" cy="4619278"/>
          </a:xfrm>
          <a:prstGeom prst="rect">
            <a:avLst/>
          </a:prstGeom>
        </p:spPr>
      </p:pic>
      <p:sp>
        <p:nvSpPr>
          <p:cNvPr id="2" name="Title 1">
            <a:extLst>
              <a:ext uri="{FF2B5EF4-FFF2-40B4-BE49-F238E27FC236}">
                <a16:creationId xmlns:a16="http://schemas.microsoft.com/office/drawing/2014/main" id="{56627350-1B5C-BC47-B9EF-AFE2D7CA75A8}"/>
              </a:ext>
            </a:extLst>
          </p:cNvPr>
          <p:cNvSpPr>
            <a:spLocks noGrp="1"/>
          </p:cNvSpPr>
          <p:nvPr>
            <p:ph type="title"/>
          </p:nvPr>
        </p:nvSpPr>
        <p:spPr>
          <a:xfrm>
            <a:off x="751581" y="995659"/>
            <a:ext cx="6437635" cy="3646563"/>
          </a:xfrm>
        </p:spPr>
        <p:txBody>
          <a:bodyPr anchor="b">
            <a:normAutofit fontScale="90000"/>
          </a:bodyPr>
          <a:lstStyle/>
          <a:p>
            <a:r>
              <a:rPr lang="en-US" sz="4900" b="0" dirty="0"/>
              <a:t>Procedure Code Tables </a:t>
            </a:r>
            <a:br>
              <a:rPr lang="en-US" b="0" dirty="0"/>
            </a:br>
            <a:r>
              <a:rPr lang="en-US" sz="1800" u="sng" dirty="0">
                <a:solidFill>
                  <a:srgbClr val="467886"/>
                </a:solidFill>
                <a:effectLst/>
                <a:latin typeface="+mn-lt"/>
                <a:ea typeface="Aptos" panose="020B0004020202020204" pitchFamily="34" charset="0"/>
                <a:cs typeface="Aptos" panose="020B0004020202020204" pitchFamily="34" charset="0"/>
                <a:hlinkClick r:id="rId4"/>
              </a:rPr>
              <a:t>https://humanservices.arkansas.gov/wp-content/uploads/DENTAL_ProcCodes.xlsx</a:t>
            </a:r>
            <a:br>
              <a:rPr lang="en-US" sz="1800" u="sng" dirty="0">
                <a:solidFill>
                  <a:srgbClr val="467886"/>
                </a:solidFill>
                <a:effectLst/>
                <a:latin typeface="+mn-lt"/>
                <a:ea typeface="Aptos" panose="020B0004020202020204" pitchFamily="34" charset="0"/>
                <a:cs typeface="Aptos" panose="020B0004020202020204" pitchFamily="34" charset="0"/>
              </a:rPr>
            </a:br>
            <a:br>
              <a:rPr lang="en-US" sz="1800" u="sng" dirty="0">
                <a:solidFill>
                  <a:srgbClr val="467886"/>
                </a:solidFill>
                <a:effectLst/>
                <a:latin typeface="+mn-lt"/>
                <a:ea typeface="Aptos" panose="020B0004020202020204" pitchFamily="34" charset="0"/>
                <a:cs typeface="Aptos" panose="020B0004020202020204" pitchFamily="34" charset="0"/>
              </a:rPr>
            </a:br>
            <a:br>
              <a:rPr lang="en-US" sz="1800" dirty="0">
                <a:effectLst/>
                <a:latin typeface="+mn-lt"/>
                <a:ea typeface="Aptos" panose="020B0004020202020204" pitchFamily="34" charset="0"/>
                <a:cs typeface="Aptos" panose="020B0004020202020204" pitchFamily="34" charset="0"/>
              </a:rPr>
            </a:br>
            <a:br>
              <a:rPr lang="en-US" b="1" dirty="0"/>
            </a:br>
            <a:br>
              <a:rPr lang="en-US" b="1" dirty="0"/>
            </a:br>
            <a:endParaRPr lang="en-US" b="1" dirty="0"/>
          </a:p>
        </p:txBody>
      </p:sp>
      <p:sp>
        <p:nvSpPr>
          <p:cNvPr id="17" name="TextBox 16">
            <a:extLst>
              <a:ext uri="{FF2B5EF4-FFF2-40B4-BE49-F238E27FC236}">
                <a16:creationId xmlns:a16="http://schemas.microsoft.com/office/drawing/2014/main" id="{433C0AD7-7C76-FDD2-12AF-3A3AA24E1DFA}"/>
              </a:ext>
            </a:extLst>
          </p:cNvPr>
          <p:cNvSpPr txBox="1"/>
          <p:nvPr/>
        </p:nvSpPr>
        <p:spPr>
          <a:xfrm>
            <a:off x="822252" y="2148673"/>
            <a:ext cx="5273748" cy="158504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066CC"/>
              </a:buClr>
              <a:buSzPct val="100000"/>
              <a:buFont typeface="Wingdings" panose="05000000000000000000" pitchFamily="2" charset="2"/>
              <a:buChar char="§"/>
              <a:tabLst/>
              <a:defRPr/>
            </a:pPr>
            <a:r>
              <a:rPr kumimoji="0" lang="en-US" sz="2000" i="0" u="none" strike="noStrike" kern="1200" cap="none" spc="0" normalizeH="0" baseline="0" noProof="0" dirty="0">
                <a:ln>
                  <a:noFill/>
                </a:ln>
                <a:solidFill>
                  <a:srgbClr val="000000"/>
                </a:solidFill>
                <a:effectLst/>
                <a:uLnTx/>
                <a:uFillTx/>
                <a:ea typeface="+mn-ea"/>
                <a:cs typeface="+mn-cs"/>
              </a:rPr>
              <a:t>Description of the </a:t>
            </a:r>
            <a:r>
              <a:rPr lang="en-US" sz="2000" dirty="0">
                <a:solidFill>
                  <a:srgbClr val="000000"/>
                </a:solidFill>
              </a:rPr>
              <a:t>procedure code</a:t>
            </a:r>
          </a:p>
          <a:p>
            <a:pPr marL="457200" marR="0" lvl="0" indent="-457200" algn="l" defTabSz="914400" rtl="0" eaLnBrk="1" fontAlgn="auto" latinLnBrk="0" hangingPunct="1">
              <a:lnSpc>
                <a:spcPct val="90000"/>
              </a:lnSpc>
              <a:spcBef>
                <a:spcPts val="1000"/>
              </a:spcBef>
              <a:spcAft>
                <a:spcPts val="0"/>
              </a:spcAft>
              <a:buClr>
                <a:srgbClr val="0066CC"/>
              </a:buClr>
              <a:buSzPct val="100000"/>
              <a:buFont typeface="Wingdings" panose="05000000000000000000" pitchFamily="2" charset="2"/>
              <a:buChar char="§"/>
              <a:tabLst/>
              <a:defRPr/>
            </a:pPr>
            <a:r>
              <a:rPr kumimoji="0" lang="en-US" sz="2000" i="0" u="none" strike="noStrike" kern="1200" cap="none" spc="0" normalizeH="0" baseline="0" noProof="0" dirty="0">
                <a:ln>
                  <a:noFill/>
                </a:ln>
                <a:solidFill>
                  <a:srgbClr val="000000"/>
                </a:solidFill>
                <a:effectLst/>
                <a:uLnTx/>
                <a:uFillTx/>
                <a:ea typeface="+mn-ea"/>
                <a:cs typeface="+mn-cs"/>
              </a:rPr>
              <a:t>Modifier required?</a:t>
            </a:r>
          </a:p>
          <a:p>
            <a:pPr marL="457200" marR="0" lvl="0" indent="-457200" algn="l" defTabSz="914400" rtl="0" eaLnBrk="1" fontAlgn="auto" latinLnBrk="0" hangingPunct="1">
              <a:lnSpc>
                <a:spcPct val="90000"/>
              </a:lnSpc>
              <a:spcBef>
                <a:spcPts val="1000"/>
              </a:spcBef>
              <a:spcAft>
                <a:spcPts val="0"/>
              </a:spcAft>
              <a:buClr>
                <a:srgbClr val="0066CC"/>
              </a:buClr>
              <a:buSzPct val="100000"/>
              <a:buFont typeface="Wingdings" panose="05000000000000000000" pitchFamily="2" charset="2"/>
              <a:buChar char="§"/>
              <a:tabLst/>
              <a:defRPr/>
            </a:pPr>
            <a:r>
              <a:rPr lang="en-US" sz="2000" dirty="0">
                <a:solidFill>
                  <a:srgbClr val="000000"/>
                </a:solidFill>
              </a:rPr>
              <a:t>Prior Authorization required?</a:t>
            </a:r>
          </a:p>
          <a:p>
            <a:pPr marL="457200" marR="0" lvl="0" indent="-457200" algn="l" defTabSz="914400" rtl="0" eaLnBrk="1" fontAlgn="auto" latinLnBrk="0" hangingPunct="1">
              <a:lnSpc>
                <a:spcPct val="90000"/>
              </a:lnSpc>
              <a:spcBef>
                <a:spcPts val="1000"/>
              </a:spcBef>
              <a:spcAft>
                <a:spcPts val="0"/>
              </a:spcAft>
              <a:buClr>
                <a:srgbClr val="0066CC"/>
              </a:buClr>
              <a:buSzPct val="100000"/>
              <a:buFont typeface="Wingdings" panose="05000000000000000000" pitchFamily="2" charset="2"/>
              <a:buChar char="§"/>
              <a:tabLst/>
              <a:defRPr/>
            </a:pPr>
            <a:r>
              <a:rPr kumimoji="0" lang="en-US" sz="2000" i="0" u="none" strike="noStrike" kern="1200" cap="none" spc="0" normalizeH="0" baseline="0" noProof="0" dirty="0">
                <a:ln>
                  <a:noFill/>
                </a:ln>
                <a:solidFill>
                  <a:srgbClr val="000000"/>
                </a:solidFill>
                <a:effectLst/>
                <a:uLnTx/>
                <a:uFillTx/>
                <a:ea typeface="+mn-ea"/>
                <a:cs typeface="+mn-cs"/>
              </a:rPr>
              <a:t>Eligible</a:t>
            </a:r>
            <a:r>
              <a:rPr lang="en-US" sz="2000" dirty="0">
                <a:solidFill>
                  <a:srgbClr val="000000"/>
                </a:solidFill>
              </a:rPr>
              <a:t> age range</a:t>
            </a:r>
            <a:endParaRPr kumimoji="0" lang="en-US" sz="200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656689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5051-8A3A-4DD8-9BBE-3BE70A9C4D94}"/>
              </a:ext>
            </a:extLst>
          </p:cNvPr>
          <p:cNvSpPr>
            <a:spLocks noGrp="1"/>
          </p:cNvSpPr>
          <p:nvPr>
            <p:ph type="ctrTitle"/>
          </p:nvPr>
        </p:nvSpPr>
        <p:spPr>
          <a:xfrm>
            <a:off x="1524000" y="1122363"/>
            <a:ext cx="9144000" cy="2387600"/>
          </a:xfrm>
        </p:spPr>
        <p:txBody>
          <a:bodyPr anchor="b">
            <a:normAutofit/>
          </a:bodyPr>
          <a:lstStyle/>
          <a:p>
            <a:r>
              <a:rPr lang="en-US" b="0" dirty="0"/>
              <a:t>Dental Fee Schedule</a:t>
            </a:r>
          </a:p>
        </p:txBody>
      </p:sp>
      <p:sp>
        <p:nvSpPr>
          <p:cNvPr id="3" name="Content Placeholder 2">
            <a:extLst>
              <a:ext uri="{FF2B5EF4-FFF2-40B4-BE49-F238E27FC236}">
                <a16:creationId xmlns:a16="http://schemas.microsoft.com/office/drawing/2014/main" id="{28E1D87E-01AD-4E37-9807-5C7976387285}"/>
              </a:ext>
            </a:extLst>
          </p:cNvPr>
          <p:cNvSpPr>
            <a:spLocks noGrp="1"/>
          </p:cNvSpPr>
          <p:nvPr>
            <p:ph type="subTitle" idx="1"/>
          </p:nvPr>
        </p:nvSpPr>
        <p:spPr>
          <a:xfrm>
            <a:off x="1524000" y="3602038"/>
            <a:ext cx="9144000" cy="1655762"/>
          </a:xfrm>
        </p:spPr>
        <p:txBody>
          <a:bodyPr>
            <a:normAutofit/>
          </a:bodyPr>
          <a:lstStyle/>
          <a:p>
            <a:pPr marL="0" marR="0" indent="0">
              <a:spcBef>
                <a:spcPts val="0"/>
              </a:spcBef>
              <a:spcAft>
                <a:spcPts val="800"/>
              </a:spcAft>
              <a:buNone/>
            </a:pPr>
            <a:r>
              <a:rPr lang="en-US" b="1">
                <a:effectLst/>
                <a:hlinkClick r:id="rId3"/>
              </a:rPr>
              <a:t>https://humanservices.arkansas.gov/wp-content/uploads/DENTAL-fees.pdf</a:t>
            </a:r>
            <a:r>
              <a:rPr lang="en-US" b="1">
                <a:effectLst/>
              </a:rPr>
              <a:t>  </a:t>
            </a:r>
            <a:endParaRPr lang="en-US">
              <a:effectLst/>
            </a:endParaRPr>
          </a:p>
        </p:txBody>
      </p:sp>
    </p:spTree>
    <p:extLst>
      <p:ext uri="{BB962C8B-B14F-4D97-AF65-F5344CB8AC3E}">
        <p14:creationId xmlns:p14="http://schemas.microsoft.com/office/powerpoint/2010/main" val="236031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b="0" dirty="0">
                <a:ea typeface="Noto Sans" panose="020B0502040504020204" pitchFamily="34" charset="0"/>
                <a:cs typeface="Noto Sans" panose="020B0502040504020204" pitchFamily="34" charset="0"/>
              </a:rPr>
              <a:t>Notes on Billing</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p:txBody>
          <a:bodyPr>
            <a:normAutofit fontScale="92500" lnSpcReduction="20000"/>
          </a:bodyPr>
          <a:lstStyle/>
          <a:p>
            <a:pPr>
              <a:lnSpc>
                <a:spcPct val="100000"/>
              </a:lnSpc>
              <a:buFont typeface="Arial" panose="020B0604020202020204" pitchFamily="34" charset="0"/>
              <a:buChar char="•"/>
            </a:pPr>
            <a:r>
              <a:rPr lang="en-US" dirty="0">
                <a:solidFill>
                  <a:srgbClr val="000000"/>
                </a:solidFill>
              </a:rPr>
              <a:t>All claims for </a:t>
            </a:r>
            <a:r>
              <a:rPr lang="en-US" b="1" i="1" dirty="0">
                <a:solidFill>
                  <a:srgbClr val="000000"/>
                </a:solidFill>
              </a:rPr>
              <a:t>dates of service before Nov. 1 </a:t>
            </a:r>
            <a:r>
              <a:rPr lang="en-US" dirty="0">
                <a:solidFill>
                  <a:srgbClr val="000000"/>
                </a:solidFill>
              </a:rPr>
              <a:t>should be sent to the dental managed care organization (Delta Dental or MCNA) in which the beneficiary was enrolled on the date of service. For clients enrolled in a DMO, only claims for dates of service on or after Nov. 1 should be submitted to Medicaid.</a:t>
            </a:r>
          </a:p>
          <a:p>
            <a:pPr>
              <a:lnSpc>
                <a:spcPct val="100000"/>
              </a:lnSpc>
              <a:buFont typeface="Arial" panose="020B0604020202020204" pitchFamily="34" charset="0"/>
              <a:buChar char="•"/>
            </a:pPr>
            <a:r>
              <a:rPr lang="en-US" b="0" i="0" dirty="0">
                <a:solidFill>
                  <a:srgbClr val="000000"/>
                </a:solidFill>
                <a:effectLst/>
              </a:rPr>
              <a:t>If you are submitting a paper claim form when billing—you must use </a:t>
            </a:r>
            <a:r>
              <a:rPr lang="en-US" b="0" i="0" dirty="0">
                <a:solidFill>
                  <a:srgbClr val="000000"/>
                </a:solidFill>
                <a:effectLst/>
                <a:hlinkClick r:id="rId3"/>
              </a:rPr>
              <a:t>this version </a:t>
            </a:r>
            <a:r>
              <a:rPr lang="en-US" b="0" i="0" dirty="0">
                <a:solidFill>
                  <a:srgbClr val="000000"/>
                </a:solidFill>
                <a:effectLst/>
              </a:rPr>
              <a:t>of the ADA claim form (also known as ADA-J430 in the dental provider manual).</a:t>
            </a:r>
          </a:p>
          <a:p>
            <a:pPr>
              <a:lnSpc>
                <a:spcPct val="100000"/>
              </a:lnSpc>
              <a:buFont typeface="Arial" panose="020B0604020202020204" pitchFamily="34" charset="0"/>
              <a:buChar char="•"/>
            </a:pPr>
            <a:r>
              <a:rPr lang="en-US" b="0" i="0" dirty="0">
                <a:solidFill>
                  <a:srgbClr val="000000"/>
                </a:solidFill>
                <a:effectLst/>
              </a:rPr>
              <a:t>You may </a:t>
            </a:r>
            <a:r>
              <a:rPr lang="en-US" dirty="0">
                <a:solidFill>
                  <a:srgbClr val="000000"/>
                </a:solidFill>
              </a:rPr>
              <a:t>provide composite posterior restorations, but you must bill for the amalgam reimbursement rate. This is an allowable practice as documented by the state Office of Medicaid Inspector General. </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2024.10.03-OMIG-Ackowledgement-Re-Nov-1-2024-Dental-Transition-Billing-Guidance-Dental-Transition.pdf (arkansas.gov)</a:t>
            </a:r>
            <a:endParaRPr lang="en-US" b="0" i="0" dirty="0">
              <a:solidFill>
                <a:srgbClr val="000000"/>
              </a:solidFill>
              <a:effectLst/>
            </a:endParaRPr>
          </a:p>
          <a:p>
            <a:pPr>
              <a:buFont typeface="Arial" panose="020B0604020202020204" pitchFamily="34" charset="0"/>
              <a:buChar char="•"/>
            </a:pPr>
            <a:endParaRPr lang="en-US"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1287792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926B-2987-B025-7DDC-E5BE079E72C8}"/>
              </a:ext>
            </a:extLst>
          </p:cNvPr>
          <p:cNvSpPr>
            <a:spLocks noGrp="1"/>
          </p:cNvSpPr>
          <p:nvPr>
            <p:ph type="title"/>
          </p:nvPr>
        </p:nvSpPr>
        <p:spPr/>
        <p:txBody>
          <a:bodyPr/>
          <a:lstStyle/>
          <a:p>
            <a:r>
              <a:rPr lang="en-US" dirty="0"/>
              <a:t>Acentra Health</a:t>
            </a:r>
          </a:p>
        </p:txBody>
      </p:sp>
      <p:sp>
        <p:nvSpPr>
          <p:cNvPr id="5" name="Text Placeholder 4">
            <a:extLst>
              <a:ext uri="{FF2B5EF4-FFF2-40B4-BE49-F238E27FC236}">
                <a16:creationId xmlns:a16="http://schemas.microsoft.com/office/drawing/2014/main" id="{7F296166-502E-DB4F-353B-FDDA1B92E924}"/>
              </a:ext>
            </a:extLst>
          </p:cNvPr>
          <p:cNvSpPr>
            <a:spLocks noGrp="1"/>
          </p:cNvSpPr>
          <p:nvPr>
            <p:ph type="body" idx="1"/>
          </p:nvPr>
        </p:nvSpPr>
        <p:spPr/>
        <p:txBody>
          <a:bodyPr/>
          <a:lstStyle/>
          <a:p>
            <a:r>
              <a:rPr lang="en-US" dirty="0"/>
              <a:t>Kerri </a:t>
            </a:r>
            <a:r>
              <a:rPr lang="en-US" dirty="0" err="1"/>
              <a:t>Brazzel</a:t>
            </a:r>
            <a:endParaRPr lang="en-US" dirty="0"/>
          </a:p>
        </p:txBody>
      </p:sp>
    </p:spTree>
    <p:extLst>
      <p:ext uri="{BB962C8B-B14F-4D97-AF65-F5344CB8AC3E}">
        <p14:creationId xmlns:p14="http://schemas.microsoft.com/office/powerpoint/2010/main" val="2048336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7B75B6-20AE-0BE9-22F6-C6FA190A569A}"/>
              </a:ext>
            </a:extLst>
          </p:cNvPr>
          <p:cNvSpPr>
            <a:spLocks noGrp="1"/>
          </p:cNvSpPr>
          <p:nvPr>
            <p:ph type="title"/>
          </p:nvPr>
        </p:nvSpPr>
        <p:spPr>
          <a:xfrm>
            <a:off x="838200" y="804888"/>
            <a:ext cx="10448834" cy="777266"/>
          </a:xfrm>
        </p:spPr>
        <p:txBody>
          <a:bodyPr anchor="t">
            <a:noAutofit/>
          </a:bodyPr>
          <a:lstStyle/>
          <a:p>
            <a:r>
              <a:rPr lang="en-US" sz="4400" dirty="0"/>
              <a:t>Acentra</a:t>
            </a:r>
            <a:r>
              <a:rPr lang="en-US" sz="4400" b="1" dirty="0"/>
              <a:t> </a:t>
            </a:r>
            <a:r>
              <a:rPr lang="en-US" sz="4400" dirty="0"/>
              <a:t>Health</a:t>
            </a:r>
            <a:br>
              <a:rPr lang="en-US" sz="4400" b="1" dirty="0"/>
            </a:br>
            <a:endParaRPr lang="en-US" sz="4400" b="1" dirty="0"/>
          </a:p>
        </p:txBody>
      </p:sp>
      <p:sp>
        <p:nvSpPr>
          <p:cNvPr id="11" name="Content Placeholder 2">
            <a:extLst>
              <a:ext uri="{FF2B5EF4-FFF2-40B4-BE49-F238E27FC236}">
                <a16:creationId xmlns:a16="http://schemas.microsoft.com/office/drawing/2014/main" id="{01A914DC-DE2F-28D6-AEF5-9AD78C54B7A5}"/>
              </a:ext>
            </a:extLst>
          </p:cNvPr>
          <p:cNvSpPr>
            <a:spLocks noGrp="1"/>
          </p:cNvSpPr>
          <p:nvPr>
            <p:ph idx="1"/>
          </p:nvPr>
        </p:nvSpPr>
        <p:spPr>
          <a:xfrm>
            <a:off x="771434" y="1672390"/>
            <a:ext cx="10582366" cy="4654968"/>
          </a:xfrm>
        </p:spPr>
        <p:txBody>
          <a:bodyPr vert="horz" lIns="91440" tIns="45720" rIns="91440" bIns="45720" rtlCol="0" anchor="t">
            <a:normAutofit/>
          </a:bodyPr>
          <a:lstStyle/>
          <a:p>
            <a:r>
              <a:rPr lang="en-US" dirty="0"/>
              <a:t>AR Medicaid Dental Vendor – Prior Authorizations (PA)</a:t>
            </a:r>
          </a:p>
          <a:p>
            <a:r>
              <a:rPr lang="en-US" dirty="0"/>
              <a:t>Acentra Health Portal – </a:t>
            </a:r>
            <a:r>
              <a:rPr lang="en-US" dirty="0">
                <a:hlinkClick r:id="rId3"/>
              </a:rPr>
              <a:t>https://atrezzo.acentra.com/</a:t>
            </a:r>
            <a:endParaRPr lang="en-US" dirty="0"/>
          </a:p>
          <a:p>
            <a:r>
              <a:rPr lang="en-US" dirty="0"/>
              <a:t>Training and PA FAQs - </a:t>
            </a:r>
            <a:r>
              <a:rPr lang="en-US" u="sng" dirty="0">
                <a:solidFill>
                  <a:srgbClr val="00A4BD"/>
                </a:solidFill>
                <a:effectLst/>
                <a:ea typeface="Aptos" panose="020B0004020202020204" pitchFamily="34" charset="0"/>
                <a:cs typeface="Aptos" panose="020B0004020202020204" pitchFamily="34" charset="0"/>
                <a:hlinkClick r:id="rId4"/>
              </a:rPr>
              <a:t>https://ar.acentra.com/dental-services/</a:t>
            </a:r>
            <a:endParaRPr lang="en-US" dirty="0"/>
          </a:p>
          <a:p>
            <a:pPr lvl="1"/>
            <a:r>
              <a:rPr lang="en-US" sz="2800" dirty="0"/>
              <a:t>Dental Atrezzo Registration</a:t>
            </a:r>
          </a:p>
          <a:p>
            <a:pPr lvl="1"/>
            <a:r>
              <a:rPr lang="en-US" sz="2800" dirty="0"/>
              <a:t>Dental Prior Authorization Submission</a:t>
            </a:r>
          </a:p>
          <a:p>
            <a:endParaRPr lang="en-US" dirty="0"/>
          </a:p>
          <a:p>
            <a:endParaRPr lang="en-US" sz="2200" dirty="0">
              <a:solidFill>
                <a:srgbClr val="78A5FF"/>
              </a:solidFill>
              <a:cs typeface="Calibri"/>
            </a:endParaRPr>
          </a:p>
        </p:txBody>
      </p:sp>
    </p:spTree>
    <p:extLst>
      <p:ext uri="{BB962C8B-B14F-4D97-AF65-F5344CB8AC3E}">
        <p14:creationId xmlns:p14="http://schemas.microsoft.com/office/powerpoint/2010/main" val="218787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23C2877-C8BE-4835-BC36-D871467128A5}"/>
              </a:ext>
            </a:extLst>
          </p:cNvPr>
          <p:cNvSpPr txBox="1">
            <a:spLocks noChangeAspect="1"/>
          </p:cNvSpPr>
          <p:nvPr/>
        </p:nvSpPr>
        <p:spPr>
          <a:xfrm>
            <a:off x="1582723" y="672495"/>
            <a:ext cx="9026554" cy="1136921"/>
          </a:xfrm>
          <a:prstGeom prst="rect">
            <a:avLst/>
          </a:prstGeom>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20000"/>
              </a:lnSpc>
              <a:defRPr/>
            </a:pPr>
            <a:endParaRPr lang="en-US" sz="3200" b="1" dirty="0">
              <a:latin typeface="Noto Sans" panose="020B0502040504020204" pitchFamily="34"/>
              <a:ea typeface="Noto Sans" panose="020B0502040504020204" pitchFamily="34"/>
              <a:cs typeface="Noto Sans" panose="020B0502040504020204" pitchFamily="34"/>
            </a:endParaRPr>
          </a:p>
        </p:txBody>
      </p:sp>
      <p:sp>
        <p:nvSpPr>
          <p:cNvPr id="4" name="Title 3">
            <a:extLst>
              <a:ext uri="{FF2B5EF4-FFF2-40B4-BE49-F238E27FC236}">
                <a16:creationId xmlns:a16="http://schemas.microsoft.com/office/drawing/2014/main" id="{E11995C0-5F45-1C0F-29E0-C02AEF8C2584}"/>
              </a:ext>
            </a:extLst>
          </p:cNvPr>
          <p:cNvSpPr>
            <a:spLocks noGrp="1"/>
          </p:cNvSpPr>
          <p:nvPr>
            <p:ph type="title"/>
          </p:nvPr>
        </p:nvSpPr>
        <p:spPr/>
        <p:txBody>
          <a:bodyPr/>
          <a:lstStyle/>
          <a:p>
            <a:r>
              <a:rPr lang="en-US" dirty="0"/>
              <a:t>Prior Authorization Request Timeline	</a:t>
            </a:r>
          </a:p>
        </p:txBody>
      </p:sp>
      <p:sp>
        <p:nvSpPr>
          <p:cNvPr id="6" name="Content Placeholder 5">
            <a:extLst>
              <a:ext uri="{FF2B5EF4-FFF2-40B4-BE49-F238E27FC236}">
                <a16:creationId xmlns:a16="http://schemas.microsoft.com/office/drawing/2014/main" id="{0064820F-7BF6-9CB3-55ED-C7DFCFABC590}"/>
              </a:ext>
            </a:extLst>
          </p:cNvPr>
          <p:cNvSpPr>
            <a:spLocks noGrp="1"/>
          </p:cNvSpPr>
          <p:nvPr>
            <p:ph idx="1"/>
          </p:nvPr>
        </p:nvSpPr>
        <p:spPr/>
        <p:txBody>
          <a:bodyPr>
            <a:normAutofit lnSpcReduction="10000"/>
          </a:bodyPr>
          <a:lstStyle/>
          <a:p>
            <a:r>
              <a:rPr lang="en-US" sz="2400" dirty="0"/>
              <a:t>For </a:t>
            </a:r>
            <a:r>
              <a:rPr lang="en-US" sz="2400" b="1" i="1" dirty="0"/>
              <a:t>Beneficiaries Enrolled in Delta Dental or MCNA</a:t>
            </a:r>
            <a:r>
              <a:rPr lang="en-US" sz="2400" dirty="0"/>
              <a:t>, you’ll use the following schedule and instructions:</a:t>
            </a:r>
          </a:p>
          <a:p>
            <a:pPr marL="0" indent="0">
              <a:buNone/>
            </a:pPr>
            <a:endParaRPr lang="en-US" dirty="0"/>
          </a:p>
          <a:p>
            <a:pPr marL="0" indent="0">
              <a:buNone/>
            </a:pPr>
            <a:endParaRPr lang="en-US" sz="2400" dirty="0"/>
          </a:p>
          <a:p>
            <a:endParaRPr lang="en-US" sz="2400" dirty="0"/>
          </a:p>
          <a:p>
            <a:pPr marL="342900" lvl="1" indent="0">
              <a:buNone/>
            </a:pPr>
            <a:r>
              <a:rPr lang="en-US" dirty="0"/>
              <a:t>Any PA’s approved by Acentra Health for dental managed care beneficiaries on or after October 19, 2024, will need to have a Date of Service (DOS) on or after November 1, 2024.</a:t>
            </a:r>
          </a:p>
          <a:p>
            <a:pPr marL="0" indent="0">
              <a:buNone/>
            </a:pPr>
            <a:endParaRPr lang="en-US" sz="2400" dirty="0"/>
          </a:p>
          <a:p>
            <a:r>
              <a:rPr lang="en-US" sz="2400" dirty="0"/>
              <a:t>For </a:t>
            </a:r>
            <a:r>
              <a:rPr lang="en-US" sz="2400" b="1" i="1" dirty="0"/>
              <a:t>Beneficiaries Enrolled in Fee for Service Medicaid</a:t>
            </a:r>
            <a:r>
              <a:rPr lang="en-US" sz="2400" dirty="0"/>
              <a:t>, enter the PA request in  Atrezzo, Acentra Health’s portal.</a:t>
            </a:r>
          </a:p>
        </p:txBody>
      </p:sp>
      <p:graphicFrame>
        <p:nvGraphicFramePr>
          <p:cNvPr id="7" name="Table 6">
            <a:extLst>
              <a:ext uri="{FF2B5EF4-FFF2-40B4-BE49-F238E27FC236}">
                <a16:creationId xmlns:a16="http://schemas.microsoft.com/office/drawing/2014/main" id="{59E0675F-A788-5F9E-8775-9713790F1B83}"/>
              </a:ext>
            </a:extLst>
          </p:cNvPr>
          <p:cNvGraphicFramePr>
            <a:graphicFrameLocks noGrp="1"/>
          </p:cNvGraphicFramePr>
          <p:nvPr>
            <p:extLst>
              <p:ext uri="{D42A27DB-BD31-4B8C-83A1-F6EECF244321}">
                <p14:modId xmlns:p14="http://schemas.microsoft.com/office/powerpoint/2010/main" val="3136609399"/>
              </p:ext>
            </p:extLst>
          </p:nvPr>
        </p:nvGraphicFramePr>
        <p:xfrm>
          <a:off x="1232451" y="2780348"/>
          <a:ext cx="4964596" cy="792480"/>
        </p:xfrm>
        <a:graphic>
          <a:graphicData uri="http://schemas.openxmlformats.org/drawingml/2006/table">
            <a:tbl>
              <a:tblPr firstRow="1" bandRow="1">
                <a:tableStyleId>{5C22544A-7EE6-4342-B048-85BDC9FD1C3A}</a:tableStyleId>
              </a:tblPr>
              <a:tblGrid>
                <a:gridCol w="4964596">
                  <a:extLst>
                    <a:ext uri="{9D8B030D-6E8A-4147-A177-3AD203B41FA5}">
                      <a16:colId xmlns:a16="http://schemas.microsoft.com/office/drawing/2014/main" val="3214437409"/>
                    </a:ext>
                  </a:extLst>
                </a:gridCol>
              </a:tblGrid>
              <a:tr h="370840">
                <a:tc>
                  <a:txBody>
                    <a:bodyPr/>
                    <a:lstStyle/>
                    <a:p>
                      <a:endParaRPr lang="en-US" sz="2000" b="1" dirty="0">
                        <a:solidFill>
                          <a:schemeClr val="tx1"/>
                        </a:solidFill>
                      </a:endParaRPr>
                    </a:p>
                  </a:txBody>
                  <a:tcPr>
                    <a:noFill/>
                  </a:tcPr>
                </a:tc>
                <a:extLst>
                  <a:ext uri="{0D108BD9-81ED-4DB2-BD59-A6C34878D82A}">
                    <a16:rowId xmlns:a16="http://schemas.microsoft.com/office/drawing/2014/main" val="284361177"/>
                  </a:ext>
                </a:extLst>
              </a:tr>
              <a:tr h="370840">
                <a:tc>
                  <a:txBody>
                    <a:bodyPr/>
                    <a:lstStyle/>
                    <a:p>
                      <a:endParaRPr lang="en-US" sz="2000" b="1" dirty="0">
                        <a:solidFill>
                          <a:schemeClr val="tx1"/>
                        </a:solidFill>
                      </a:endParaRPr>
                    </a:p>
                  </a:txBody>
                  <a:tcPr>
                    <a:noFill/>
                  </a:tcPr>
                </a:tc>
                <a:extLst>
                  <a:ext uri="{0D108BD9-81ED-4DB2-BD59-A6C34878D82A}">
                    <a16:rowId xmlns:a16="http://schemas.microsoft.com/office/drawing/2014/main" val="2501370010"/>
                  </a:ext>
                </a:extLst>
              </a:tr>
            </a:tbl>
          </a:graphicData>
        </a:graphic>
      </p:graphicFrame>
      <p:pic>
        <p:nvPicPr>
          <p:cNvPr id="10" name="Picture 9">
            <a:extLst>
              <a:ext uri="{FF2B5EF4-FFF2-40B4-BE49-F238E27FC236}">
                <a16:creationId xmlns:a16="http://schemas.microsoft.com/office/drawing/2014/main" id="{4F60EEC3-1420-4D42-F455-F3A21DF652A4}"/>
              </a:ext>
            </a:extLst>
          </p:cNvPr>
          <p:cNvPicPr>
            <a:picLocks noChangeAspect="1"/>
          </p:cNvPicPr>
          <p:nvPr/>
        </p:nvPicPr>
        <p:blipFill>
          <a:blip r:embed="rId3"/>
          <a:stretch>
            <a:fillRect/>
          </a:stretch>
        </p:blipFill>
        <p:spPr>
          <a:xfrm>
            <a:off x="1582723" y="2668829"/>
            <a:ext cx="7935657" cy="792480"/>
          </a:xfrm>
          <a:prstGeom prst="rect">
            <a:avLst/>
          </a:prstGeom>
        </p:spPr>
      </p:pic>
    </p:spTree>
    <p:extLst>
      <p:ext uri="{BB962C8B-B14F-4D97-AF65-F5344CB8AC3E}">
        <p14:creationId xmlns:p14="http://schemas.microsoft.com/office/powerpoint/2010/main" val="1191599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dirty="0">
                <a:ea typeface="Noto Sans" panose="020B0502040504020204" pitchFamily="34" charset="0"/>
                <a:cs typeface="Noto Sans" panose="020B0502040504020204" pitchFamily="34" charset="0"/>
              </a:rPr>
              <a:t>Notes on Prior Authorizations</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p:txBody>
          <a:bodyPr>
            <a:normAutofit/>
          </a:bodyPr>
          <a:lstStyle/>
          <a:p>
            <a:pPr>
              <a:lnSpc>
                <a:spcPct val="100000"/>
              </a:lnSpc>
              <a:buFont typeface="Arial" panose="020B0604020202020204" pitchFamily="34" charset="0"/>
              <a:buChar char="•"/>
            </a:pPr>
            <a:r>
              <a:rPr lang="en-US" b="0" i="0" dirty="0">
                <a:solidFill>
                  <a:srgbClr val="000000"/>
                </a:solidFill>
                <a:effectLst/>
              </a:rPr>
              <a:t>If you have an active PA dated prior to November 1, 2024, DHS will honor it after the transition. Delta Dental and MCNA will transfer their PAs to Arkansas Medicaid’s MMIS system for reference in processing claims.</a:t>
            </a:r>
          </a:p>
          <a:p>
            <a:pPr>
              <a:lnSpc>
                <a:spcPct val="100000"/>
              </a:lnSpc>
              <a:buFont typeface="Arial" panose="020B0604020202020204" pitchFamily="34" charset="0"/>
              <a:buChar char="•"/>
            </a:pPr>
            <a:r>
              <a:rPr lang="en-US" dirty="0">
                <a:ea typeface="Noto Sans" panose="020B0502040504020204" pitchFamily="34" charset="0"/>
                <a:cs typeface="Calibri" panose="020F0502020204030204" pitchFamily="34" charset="0"/>
              </a:rPr>
              <a:t>The Acentra Health portal requires an ICD-10 diagnosis code on all PA requests. </a:t>
            </a:r>
            <a:r>
              <a:rPr lang="en-US" b="0" i="0" dirty="0">
                <a:solidFill>
                  <a:srgbClr val="000000"/>
                </a:solidFill>
                <a:effectLst/>
              </a:rPr>
              <a:t>If you know the correct diagnosis code, enter it in the field. If you do not know the correct diagnosis code, enter R69. </a:t>
            </a:r>
            <a:endParaRPr lang="en-US" dirty="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1866173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926B-2987-B025-7DDC-E5BE079E72C8}"/>
              </a:ext>
            </a:extLst>
          </p:cNvPr>
          <p:cNvSpPr>
            <a:spLocks noGrp="1"/>
          </p:cNvSpPr>
          <p:nvPr>
            <p:ph type="title"/>
          </p:nvPr>
        </p:nvSpPr>
        <p:spPr/>
        <p:txBody>
          <a:bodyPr/>
          <a:lstStyle/>
          <a:p>
            <a:r>
              <a:rPr lang="en-US" dirty="0"/>
              <a:t>Dentures and Orthodontics</a:t>
            </a:r>
          </a:p>
        </p:txBody>
      </p:sp>
      <p:sp>
        <p:nvSpPr>
          <p:cNvPr id="5" name="Text Placeholder 4">
            <a:extLst>
              <a:ext uri="{FF2B5EF4-FFF2-40B4-BE49-F238E27FC236}">
                <a16:creationId xmlns:a16="http://schemas.microsoft.com/office/drawing/2014/main" id="{7F296166-502E-DB4F-353B-FDDA1B92E924}"/>
              </a:ext>
            </a:extLst>
          </p:cNvPr>
          <p:cNvSpPr>
            <a:spLocks noGrp="1"/>
          </p:cNvSpPr>
          <p:nvPr>
            <p:ph type="body" idx="1"/>
          </p:nvPr>
        </p:nvSpPr>
        <p:spPr/>
        <p:txBody>
          <a:bodyPr/>
          <a:lstStyle/>
          <a:p>
            <a:r>
              <a:rPr lang="en-US" dirty="0"/>
              <a:t>Nell Smith, DMS</a:t>
            </a:r>
          </a:p>
        </p:txBody>
      </p:sp>
    </p:spTree>
    <p:extLst>
      <p:ext uri="{BB962C8B-B14F-4D97-AF65-F5344CB8AC3E}">
        <p14:creationId xmlns:p14="http://schemas.microsoft.com/office/powerpoint/2010/main" val="109505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926B-2987-B025-7DDC-E5BE079E72C8}"/>
              </a:ext>
            </a:extLst>
          </p:cNvPr>
          <p:cNvSpPr>
            <a:spLocks noGrp="1"/>
          </p:cNvSpPr>
          <p:nvPr>
            <p:ph type="title"/>
          </p:nvPr>
        </p:nvSpPr>
        <p:spPr/>
        <p:txBody>
          <a:bodyPr/>
          <a:lstStyle/>
          <a:p>
            <a:r>
              <a:rPr lang="en-US" dirty="0"/>
              <a:t>AFMC Provider Relations	</a:t>
            </a:r>
          </a:p>
        </p:txBody>
      </p:sp>
      <p:sp>
        <p:nvSpPr>
          <p:cNvPr id="5" name="Text Placeholder 4">
            <a:extLst>
              <a:ext uri="{FF2B5EF4-FFF2-40B4-BE49-F238E27FC236}">
                <a16:creationId xmlns:a16="http://schemas.microsoft.com/office/drawing/2014/main" id="{7F296166-502E-DB4F-353B-FDDA1B92E924}"/>
              </a:ext>
            </a:extLst>
          </p:cNvPr>
          <p:cNvSpPr>
            <a:spLocks noGrp="1"/>
          </p:cNvSpPr>
          <p:nvPr>
            <p:ph type="body" idx="1"/>
          </p:nvPr>
        </p:nvSpPr>
        <p:spPr/>
        <p:txBody>
          <a:bodyPr/>
          <a:lstStyle/>
          <a:p>
            <a:r>
              <a:rPr lang="en-US" dirty="0"/>
              <a:t>Tabitha Kinggard, Manager, Outreach Services</a:t>
            </a:r>
          </a:p>
        </p:txBody>
      </p:sp>
    </p:spTree>
    <p:extLst>
      <p:ext uri="{BB962C8B-B14F-4D97-AF65-F5344CB8AC3E}">
        <p14:creationId xmlns:p14="http://schemas.microsoft.com/office/powerpoint/2010/main" val="2019873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b="0" dirty="0">
                <a:ea typeface="Noto Sans" panose="020B0502040504020204" pitchFamily="34" charset="0"/>
                <a:cs typeface="Noto Sans" panose="020B0502040504020204" pitchFamily="34" charset="0"/>
              </a:rPr>
              <a:t>PA Process for Adult Dentures</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a:xfrm>
            <a:off x="1611748" y="1576451"/>
            <a:ext cx="8899789" cy="4572000"/>
          </a:xfrm>
        </p:spPr>
        <p:txBody>
          <a:bodyPr>
            <a:noAutofit/>
          </a:bodyPr>
          <a:lstStyle/>
          <a:p>
            <a:pPr>
              <a:lnSpc>
                <a:spcPct val="100000"/>
              </a:lnSpc>
              <a:spcBef>
                <a:spcPts val="600"/>
              </a:spcBef>
              <a:buFont typeface="Arial" panose="020B0604020202020204" pitchFamily="34" charset="0"/>
              <a:buChar char="•"/>
            </a:pPr>
            <a:r>
              <a:rPr lang="en-US" sz="2200" dirty="0">
                <a:latin typeface="Calibri" panose="020F0502020204030204" pitchFamily="34" charset="0"/>
                <a:ea typeface="Noto Sans" panose="020B0502040504020204" pitchFamily="34" charset="0"/>
                <a:cs typeface="Calibri" panose="020F0502020204030204" pitchFamily="34" charset="0"/>
              </a:rPr>
              <a:t>Arkansas Medicaid has a contract with Green Dental lab for the fabrication of </a:t>
            </a:r>
            <a:r>
              <a:rPr lang="en-US" sz="2200" b="1" dirty="0">
                <a:latin typeface="Calibri" panose="020F0502020204030204" pitchFamily="34" charset="0"/>
                <a:ea typeface="Noto Sans" panose="020B0502040504020204" pitchFamily="34" charset="0"/>
                <a:cs typeface="Calibri" panose="020F0502020204030204" pitchFamily="34" charset="0"/>
              </a:rPr>
              <a:t>ALL ADULT </a:t>
            </a:r>
            <a:r>
              <a:rPr lang="en-US" sz="2200" dirty="0">
                <a:latin typeface="Calibri" panose="020F0502020204030204" pitchFamily="34" charset="0"/>
                <a:ea typeface="Noto Sans" panose="020B0502040504020204" pitchFamily="34" charset="0"/>
                <a:cs typeface="Calibri" panose="020F0502020204030204" pitchFamily="34" charset="0"/>
              </a:rPr>
              <a:t>dentures provided to Medicaid beneficiaries. </a:t>
            </a:r>
          </a:p>
          <a:p>
            <a:pPr>
              <a:lnSpc>
                <a:spcPct val="100000"/>
              </a:lnSpc>
              <a:spcBef>
                <a:spcPts val="600"/>
              </a:spcBef>
              <a:buFont typeface="Arial" panose="020B0604020202020204" pitchFamily="34" charset="0"/>
              <a:buChar char="•"/>
            </a:pPr>
            <a:r>
              <a:rPr lang="en-US" sz="2200" dirty="0">
                <a:latin typeface="Calibri" panose="020F0502020204030204" pitchFamily="34" charset="0"/>
                <a:ea typeface="Noto Sans" panose="020B0502040504020204" pitchFamily="34" charset="0"/>
                <a:cs typeface="Calibri" panose="020F0502020204030204" pitchFamily="34" charset="0"/>
              </a:rPr>
              <a:t>For adult dentures where PA is required (partial dentures), submit:</a:t>
            </a:r>
          </a:p>
          <a:p>
            <a:pPr marL="438150" indent="0">
              <a:lnSpc>
                <a:spcPct val="100000"/>
              </a:lnSpc>
              <a:spcBef>
                <a:spcPts val="600"/>
              </a:spcBef>
              <a:buNone/>
            </a:pPr>
            <a:r>
              <a:rPr lang="en-US" sz="2200" dirty="0">
                <a:latin typeface="Calibri" panose="020F0502020204030204" pitchFamily="34" charset="0"/>
                <a:ea typeface="Noto Sans" panose="020B0502040504020204" pitchFamily="34" charset="0"/>
                <a:cs typeface="Calibri" panose="020F0502020204030204" pitchFamily="34" charset="0"/>
              </a:rPr>
              <a:t>1.) PA to Acentra and </a:t>
            </a:r>
          </a:p>
          <a:p>
            <a:pPr marL="438150" indent="0">
              <a:lnSpc>
                <a:spcPct val="100000"/>
              </a:lnSpc>
              <a:spcBef>
                <a:spcPts val="600"/>
              </a:spcBef>
              <a:buNone/>
            </a:pPr>
            <a:r>
              <a:rPr lang="en-US" sz="2200" dirty="0">
                <a:latin typeface="Calibri" panose="020F0502020204030204" pitchFamily="34" charset="0"/>
                <a:ea typeface="Noto Sans" panose="020B0502040504020204" pitchFamily="34" charset="0"/>
                <a:cs typeface="Calibri" panose="020F0502020204030204" pitchFamily="34" charset="0"/>
              </a:rPr>
              <a:t>2.) Dental Lab Request Form to Green Dental</a:t>
            </a:r>
          </a:p>
          <a:p>
            <a:pPr>
              <a:lnSpc>
                <a:spcPct val="100000"/>
              </a:lnSpc>
              <a:spcBef>
                <a:spcPts val="600"/>
              </a:spcBef>
              <a:buFont typeface="Arial" panose="020B0604020202020204" pitchFamily="34" charset="0"/>
              <a:buChar char="•"/>
            </a:pPr>
            <a:r>
              <a:rPr lang="en-US" sz="2200" dirty="0">
                <a:latin typeface="Calibri" panose="020F0502020204030204" pitchFamily="34" charset="0"/>
                <a:ea typeface="Noto Sans" panose="020B0502040504020204" pitchFamily="34" charset="0"/>
                <a:cs typeface="Calibri" panose="020F0502020204030204" pitchFamily="34" charset="0"/>
              </a:rPr>
              <a:t>For adult dentures where PA is NOT required (full dentures), submit: </a:t>
            </a:r>
          </a:p>
          <a:p>
            <a:pPr marL="400050" indent="0">
              <a:lnSpc>
                <a:spcPct val="100000"/>
              </a:lnSpc>
              <a:spcBef>
                <a:spcPts val="600"/>
              </a:spcBef>
              <a:buNone/>
            </a:pPr>
            <a:r>
              <a:rPr lang="en-US" sz="2200" dirty="0">
                <a:latin typeface="Calibri" panose="020F0502020204030204" pitchFamily="34" charset="0"/>
                <a:ea typeface="Noto Sans" panose="020B0502040504020204" pitchFamily="34" charset="0"/>
                <a:cs typeface="Calibri" panose="020F0502020204030204" pitchFamily="34" charset="0"/>
              </a:rPr>
              <a:t>1.) Dental Lab Request Form to Green Dental</a:t>
            </a:r>
          </a:p>
          <a:p>
            <a:pPr marL="396875" indent="0">
              <a:lnSpc>
                <a:spcPct val="100000"/>
              </a:lnSpc>
              <a:spcBef>
                <a:spcPts val="600"/>
              </a:spcBef>
              <a:buNone/>
            </a:pPr>
            <a:endParaRPr lang="en-US" sz="2200"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336275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2C2-71DB-7295-3AD4-56A60251070B}"/>
              </a:ext>
            </a:extLst>
          </p:cNvPr>
          <p:cNvSpPr>
            <a:spLocks noGrp="1"/>
          </p:cNvSpPr>
          <p:nvPr>
            <p:ph type="title"/>
          </p:nvPr>
        </p:nvSpPr>
        <p:spPr/>
        <p:txBody>
          <a:bodyPr>
            <a:normAutofit/>
          </a:bodyPr>
          <a:lstStyle/>
          <a:p>
            <a:r>
              <a:rPr lang="en-US" sz="4400" b="0" dirty="0">
                <a:ea typeface="Noto Sans" panose="020B0502040504020204" pitchFamily="34" charset="0"/>
                <a:cs typeface="Noto Sans" panose="020B0502040504020204" pitchFamily="34" charset="0"/>
              </a:rPr>
              <a:t>PA Process for Children’s Dentures</a:t>
            </a:r>
            <a:endParaRPr lang="en-US" b="0" dirty="0"/>
          </a:p>
        </p:txBody>
      </p:sp>
      <p:sp>
        <p:nvSpPr>
          <p:cNvPr id="4" name="Content Placeholder 3">
            <a:extLst>
              <a:ext uri="{FF2B5EF4-FFF2-40B4-BE49-F238E27FC236}">
                <a16:creationId xmlns:a16="http://schemas.microsoft.com/office/drawing/2014/main" id="{C51CCB4A-20D4-C783-E75F-E3B1A40DD702}"/>
              </a:ext>
            </a:extLst>
          </p:cNvPr>
          <p:cNvSpPr>
            <a:spLocks noGrp="1"/>
          </p:cNvSpPr>
          <p:nvPr>
            <p:ph idx="1"/>
          </p:nvPr>
        </p:nvSpPr>
        <p:spPr>
          <a:xfrm>
            <a:off x="838200" y="1716088"/>
            <a:ext cx="10515600" cy="4460875"/>
          </a:xfrm>
        </p:spPr>
        <p:txBody>
          <a:bodyPr>
            <a:noAutofit/>
          </a:bodyPr>
          <a:lstStyle/>
          <a:p>
            <a:pPr>
              <a:lnSpc>
                <a:spcPct val="100000"/>
              </a:lnSpc>
              <a:spcBef>
                <a:spcPts val="600"/>
              </a:spcBef>
              <a:buFont typeface="Arial" panose="020B0604020202020204" pitchFamily="34" charset="0"/>
              <a:buChar char="•"/>
            </a:pPr>
            <a:r>
              <a:rPr lang="en-US" sz="2200" dirty="0">
                <a:latin typeface="Calibri" panose="020F0502020204030204" pitchFamily="34" charset="0"/>
                <a:ea typeface="Noto Sans" panose="020B0502040504020204" pitchFamily="34" charset="0"/>
                <a:cs typeface="Calibri" panose="020F0502020204030204" pitchFamily="34" charset="0"/>
              </a:rPr>
              <a:t>Dental providers may use the lab of their choice for children’s dentures. </a:t>
            </a:r>
          </a:p>
          <a:p>
            <a:pPr>
              <a:lnSpc>
                <a:spcPct val="100000"/>
              </a:lnSpc>
              <a:spcBef>
                <a:spcPts val="600"/>
              </a:spcBef>
              <a:buFont typeface="Arial" panose="020B0604020202020204" pitchFamily="34" charset="0"/>
              <a:buChar char="•"/>
            </a:pPr>
            <a:r>
              <a:rPr lang="en-US" sz="2200" dirty="0">
                <a:latin typeface="Calibri" panose="020F0502020204030204" pitchFamily="34" charset="0"/>
                <a:ea typeface="Noto Sans" panose="020B0502040504020204" pitchFamily="34" charset="0"/>
                <a:cs typeface="Calibri" panose="020F0502020204030204" pitchFamily="34" charset="0"/>
              </a:rPr>
              <a:t>For children’s dentures, submit:</a:t>
            </a:r>
          </a:p>
          <a:p>
            <a:pPr marL="746125" indent="-346075">
              <a:lnSpc>
                <a:spcPct val="100000"/>
              </a:lnSpc>
              <a:spcBef>
                <a:spcPts val="600"/>
              </a:spcBef>
              <a:buNone/>
            </a:pPr>
            <a:r>
              <a:rPr lang="en-US" sz="2200" dirty="0">
                <a:latin typeface="Calibri" panose="020F0502020204030204" pitchFamily="34" charset="0"/>
                <a:ea typeface="Noto Sans" panose="020B0502040504020204" pitchFamily="34" charset="0"/>
                <a:cs typeface="Calibri" panose="020F0502020204030204" pitchFamily="34" charset="0"/>
              </a:rPr>
              <a:t>1.) PA to Acentra and </a:t>
            </a:r>
          </a:p>
          <a:p>
            <a:pPr marL="746125" indent="-346075">
              <a:lnSpc>
                <a:spcPct val="100000"/>
              </a:lnSpc>
              <a:spcBef>
                <a:spcPts val="600"/>
              </a:spcBef>
              <a:buNone/>
            </a:pPr>
            <a:r>
              <a:rPr lang="en-US" sz="2200" dirty="0">
                <a:latin typeface="Calibri" panose="020F0502020204030204" pitchFamily="34" charset="0"/>
                <a:ea typeface="Noto Sans" panose="020B0502040504020204" pitchFamily="34" charset="0"/>
                <a:cs typeface="Calibri" panose="020F0502020204030204" pitchFamily="34" charset="0"/>
              </a:rPr>
              <a:t>2.) Any documentation your selected lab requires to that lab</a:t>
            </a:r>
          </a:p>
          <a:p>
            <a:pPr marL="746125" indent="-346075">
              <a:lnSpc>
                <a:spcPct val="100000"/>
              </a:lnSpc>
              <a:spcBef>
                <a:spcPts val="600"/>
              </a:spcBef>
              <a:buNone/>
            </a:pPr>
            <a:endParaRPr lang="en-US" sz="2200" dirty="0">
              <a:latin typeface="Calibri" panose="020F0502020204030204" pitchFamily="34" charset="0"/>
              <a:ea typeface="Noto Sans" panose="020B0502040504020204" pitchFamily="34" charset="0"/>
              <a:cs typeface="Calibri" panose="020F0502020204030204" pitchFamily="34" charset="0"/>
            </a:endParaRPr>
          </a:p>
          <a:p>
            <a:pPr marL="396875" indent="0">
              <a:lnSpc>
                <a:spcPct val="100000"/>
              </a:lnSpc>
              <a:spcBef>
                <a:spcPts val="600"/>
              </a:spcBef>
              <a:buNone/>
            </a:pPr>
            <a:endParaRPr lang="en-US" sz="2200"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3907916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b="0" dirty="0">
                <a:ea typeface="Noto Sans" panose="020B0502040504020204" pitchFamily="34" charset="0"/>
                <a:cs typeface="Noto Sans" panose="020B0502040504020204" pitchFamily="34" charset="0"/>
              </a:rPr>
              <a:t>Billing Process for Dentures</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p:txBody>
          <a:bodyPr>
            <a:normAutofit/>
          </a:bodyPr>
          <a:lstStyle/>
          <a:p>
            <a:pPr marL="0" indent="0">
              <a:buNone/>
            </a:pPr>
            <a:r>
              <a:rPr lang="en-US" sz="2400" dirty="0">
                <a:latin typeface="Calibri" panose="020F0502020204030204" pitchFamily="34" charset="0"/>
                <a:ea typeface="Noto Sans" panose="020B0502040504020204" pitchFamily="34" charset="0"/>
                <a:cs typeface="Calibri" panose="020F0502020204030204" pitchFamily="34" charset="0"/>
              </a:rPr>
              <a:t>Dentures for Adults:</a:t>
            </a:r>
          </a:p>
          <a:p>
            <a:r>
              <a:rPr lang="en-US" sz="2400" dirty="0">
                <a:latin typeface="Calibri" panose="020F0502020204030204" pitchFamily="34" charset="0"/>
                <a:ea typeface="Noto Sans" panose="020B0502040504020204" pitchFamily="34" charset="0"/>
                <a:cs typeface="Calibri" panose="020F0502020204030204" pitchFamily="34" charset="0"/>
              </a:rPr>
              <a:t>Quick start guide and lab form</a:t>
            </a:r>
          </a:p>
          <a:p>
            <a:pPr lvl="1"/>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Denture Quick Start </a:t>
            </a:r>
            <a:r>
              <a:rPr lang="en-US" sz="1800" u="sng" dirty="0">
                <a:solidFill>
                  <a:srgbClr val="467886"/>
                </a:solidFill>
                <a:latin typeface="Aptos" panose="020B0004020202020204" pitchFamily="34" charset="0"/>
                <a:ea typeface="Aptos" panose="020B0004020202020204" pitchFamily="34" charset="0"/>
                <a:cs typeface="Aptos" panose="020B0004020202020204" pitchFamily="34" charset="0"/>
                <a:hlinkClick r:id="rId2"/>
              </a:rPr>
              <a:t>G</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uide</a:t>
            </a:r>
            <a:r>
              <a:rPr lang="en-US" sz="1800" dirty="0">
                <a:effectLst/>
                <a:latin typeface="Aptos" panose="020B0004020202020204" pitchFamily="34" charset="0"/>
                <a:ea typeface="Aptos" panose="020B0004020202020204" pitchFamily="34" charset="0"/>
                <a:cs typeface="Aptos" panose="020B0004020202020204" pitchFamily="34" charset="0"/>
              </a:rPr>
              <a:t> </a:t>
            </a:r>
          </a:p>
          <a:p>
            <a:pPr lvl="1"/>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Dentures Lab Request Form</a:t>
            </a:r>
            <a:endParaRPr lang="en-US" sz="2400" dirty="0">
              <a:latin typeface="Calibri" panose="020F0502020204030204" pitchFamily="34" charset="0"/>
              <a:ea typeface="Noto Sans" panose="020B0502040504020204" pitchFamily="34" charset="0"/>
              <a:cs typeface="Calibri" panose="020F0502020204030204" pitchFamily="34" charset="0"/>
            </a:endParaRPr>
          </a:p>
          <a:p>
            <a:r>
              <a:rPr lang="en-US" sz="2400" dirty="0">
                <a:latin typeface="Calibri" panose="020F0502020204030204" pitchFamily="34" charset="0"/>
                <a:ea typeface="Noto Sans" panose="020B0502040504020204" pitchFamily="34" charset="0"/>
                <a:cs typeface="Calibri" panose="020F0502020204030204" pitchFamily="34" charset="0"/>
              </a:rPr>
              <a:t>Medicaid will pay Green Dental for adult dentures fabrication</a:t>
            </a:r>
          </a:p>
          <a:p>
            <a:r>
              <a:rPr lang="en-US" sz="2400" dirty="0">
                <a:latin typeface="Calibri" panose="020F0502020204030204" pitchFamily="34" charset="0"/>
                <a:ea typeface="Noto Sans" panose="020B0502040504020204" pitchFamily="34" charset="0"/>
                <a:cs typeface="Calibri" panose="020F0502020204030204" pitchFamily="34" charset="0"/>
              </a:rPr>
              <a:t>Dental providers bill Medicaid only for diagnostic cast (D0470) and evaluation (D0140)</a:t>
            </a:r>
          </a:p>
          <a:p>
            <a:pPr marL="0" indent="0">
              <a:buNone/>
            </a:pPr>
            <a:r>
              <a:rPr lang="en-US" sz="2400" dirty="0">
                <a:latin typeface="Calibri" panose="020F0502020204030204" pitchFamily="34" charset="0"/>
                <a:ea typeface="Noto Sans" panose="020B0502040504020204" pitchFamily="34" charset="0"/>
                <a:cs typeface="Calibri" panose="020F0502020204030204" pitchFamily="34" charset="0"/>
              </a:rPr>
              <a:t>Dentures for Children:</a:t>
            </a:r>
          </a:p>
          <a:p>
            <a:r>
              <a:rPr lang="en-US" sz="2400" dirty="0">
                <a:latin typeface="Calibri" panose="020F0502020204030204" pitchFamily="34" charset="0"/>
                <a:ea typeface="Noto Sans" panose="020B0502040504020204" pitchFamily="34" charset="0"/>
                <a:cs typeface="Calibri" panose="020F0502020204030204" pitchFamily="34" charset="0"/>
              </a:rPr>
              <a:t>Dental providers bill Medicaid for appropriate dentures codes (D5110, D5120, D5211 or D5212)</a:t>
            </a:r>
          </a:p>
          <a:p>
            <a:pPr marL="0" indent="0">
              <a:buNone/>
            </a:pPr>
            <a:endParaRPr lang="en-US" dirty="0">
              <a:latin typeface="Calibri" panose="020F0502020204030204" pitchFamily="34" charset="0"/>
              <a:ea typeface="Noto Sans" panose="020B0502040504020204" pitchFamily="34" charset="0"/>
              <a:cs typeface="Calibri" panose="020F0502020204030204" pitchFamily="34" charset="0"/>
            </a:endParaRPr>
          </a:p>
          <a:p>
            <a:pPr marL="0" indent="0">
              <a:buNone/>
            </a:pPr>
            <a:endParaRPr lang="en-US" dirty="0">
              <a:latin typeface="Calibri" panose="020F0502020204030204" pitchFamily="34" charset="0"/>
              <a:ea typeface="Noto Sans" panose="020B0502040504020204" pitchFamily="34" charset="0"/>
              <a:cs typeface="Calibri" panose="020F0502020204030204" pitchFamily="34" charset="0"/>
            </a:endParaRPr>
          </a:p>
          <a:p>
            <a:pPr>
              <a:buFont typeface="Arial" panose="020B0604020202020204" pitchFamily="34" charset="0"/>
              <a:buChar char="•"/>
            </a:pPr>
            <a:endParaRPr lang="en-US"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729143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b="0" dirty="0">
                <a:ea typeface="Noto Sans" panose="020B0502040504020204" pitchFamily="34" charset="0"/>
                <a:cs typeface="Noto Sans" panose="020B0502040504020204" pitchFamily="34" charset="0"/>
              </a:rPr>
              <a:t>Notes on Dentures</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p:txBody>
          <a:bodyPr>
            <a:normAutofit lnSpcReduction="10000"/>
          </a:bodyPr>
          <a:lstStyle/>
          <a:p>
            <a:pPr>
              <a:lnSpc>
                <a:spcPct val="100000"/>
              </a:lnSpc>
            </a:pPr>
            <a:r>
              <a:rPr lang="en-US" b="0" i="0" dirty="0">
                <a:solidFill>
                  <a:srgbClr val="000000"/>
                </a:solidFill>
                <a:effectLst/>
              </a:rPr>
              <a:t>Delta Dental and MCNA will pay all claims for dentures with a seat date (the date the dentures are delivered to the patient) before Nov. 1. Medicaid will pay claims for dentures initiated before Nov. 1 with a seat date on or after Nov. 1, 2024.</a:t>
            </a:r>
          </a:p>
          <a:p>
            <a:pPr>
              <a:lnSpc>
                <a:spcPct val="100000"/>
              </a:lnSpc>
            </a:pPr>
            <a:r>
              <a:rPr lang="en-US" dirty="0">
                <a:solidFill>
                  <a:srgbClr val="000000"/>
                </a:solidFill>
              </a:rPr>
              <a:t>DHS will pay the DMO rate for all dentures started while beneficiaries were enrolled in DMO. These cases will be identified as follows:</a:t>
            </a:r>
          </a:p>
          <a:p>
            <a:pPr marL="1017587" lvl="1">
              <a:lnSpc>
                <a:spcPct val="100000"/>
              </a:lnSpc>
            </a:pPr>
            <a:r>
              <a:rPr lang="en-US" b="0" i="0" dirty="0">
                <a:solidFill>
                  <a:srgbClr val="000000"/>
                </a:solidFill>
                <a:effectLst/>
              </a:rPr>
              <a:t>For beneficiaries enrolled in MCNA, those with a</a:t>
            </a:r>
            <a:r>
              <a:rPr lang="en-US" dirty="0">
                <a:solidFill>
                  <a:srgbClr val="000000"/>
                </a:solidFill>
              </a:rPr>
              <a:t>n MCNA-approved </a:t>
            </a:r>
            <a:r>
              <a:rPr lang="en-US" b="0" i="0" dirty="0">
                <a:solidFill>
                  <a:srgbClr val="000000"/>
                </a:solidFill>
                <a:effectLst/>
              </a:rPr>
              <a:t>PA for dentures.</a:t>
            </a:r>
          </a:p>
          <a:p>
            <a:pPr marL="1017587" lvl="1">
              <a:lnSpc>
                <a:spcPct val="100000"/>
              </a:lnSpc>
            </a:pPr>
            <a:r>
              <a:rPr lang="en-US" dirty="0">
                <a:solidFill>
                  <a:srgbClr val="000000"/>
                </a:solidFill>
              </a:rPr>
              <a:t>For beneficiaries enrolled in Delta Dental, those with dentures seated in November or December who were enrolled in Delta Dental in October.</a:t>
            </a:r>
            <a:endParaRPr lang="en-US" b="0" i="0" dirty="0">
              <a:solidFill>
                <a:srgbClr val="000000"/>
              </a:solidFill>
              <a:effectLst/>
            </a:endParaRPr>
          </a:p>
          <a:p>
            <a:pPr>
              <a:buFont typeface="Arial" panose="020B0604020202020204" pitchFamily="34" charset="0"/>
              <a:buChar char="•"/>
            </a:pPr>
            <a:endParaRPr lang="en-US" dirty="0">
              <a:latin typeface="Calibri" panose="020F0502020204030204" pitchFamily="34" charset="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3067015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2541-9231-BEA6-C8CE-EFFDB0D7E6D9}"/>
              </a:ext>
            </a:extLst>
          </p:cNvPr>
          <p:cNvSpPr>
            <a:spLocks noGrp="1"/>
          </p:cNvSpPr>
          <p:nvPr>
            <p:ph type="title"/>
          </p:nvPr>
        </p:nvSpPr>
        <p:spPr/>
        <p:txBody>
          <a:bodyPr>
            <a:normAutofit/>
          </a:bodyPr>
          <a:lstStyle/>
          <a:p>
            <a:r>
              <a:rPr lang="en-US" b="0" dirty="0">
                <a:ea typeface="Noto Sans" panose="020B0502040504020204" pitchFamily="34" charset="0"/>
                <a:cs typeface="Noto Sans" panose="020B0502040504020204" pitchFamily="34" charset="0"/>
              </a:rPr>
              <a:t>Notes on Orthodontia</a:t>
            </a:r>
          </a:p>
        </p:txBody>
      </p:sp>
      <p:sp>
        <p:nvSpPr>
          <p:cNvPr id="4" name="Content Placeholder 3">
            <a:extLst>
              <a:ext uri="{FF2B5EF4-FFF2-40B4-BE49-F238E27FC236}">
                <a16:creationId xmlns:a16="http://schemas.microsoft.com/office/drawing/2014/main" id="{3538AB64-D877-3FF8-D8DC-AAE90A55FDAB}"/>
              </a:ext>
            </a:extLst>
          </p:cNvPr>
          <p:cNvSpPr>
            <a:spLocks noGrp="1"/>
          </p:cNvSpPr>
          <p:nvPr>
            <p:ph idx="1"/>
          </p:nvPr>
        </p:nvSpPr>
        <p:spPr>
          <a:xfrm>
            <a:off x="1615812" y="1447800"/>
            <a:ext cx="8899789" cy="4572000"/>
          </a:xfrm>
        </p:spPr>
        <p:txBody>
          <a:bodyPr>
            <a:noAutofit/>
          </a:bodyPr>
          <a:lstStyle/>
          <a:p>
            <a:pPr marL="346075" indent="-342900">
              <a:lnSpc>
                <a:spcPct val="100000"/>
              </a:lnSpc>
              <a:spcBef>
                <a:spcPts val="600"/>
              </a:spcBef>
            </a:pPr>
            <a:endParaRPr lang="en-US" sz="2000" b="1" dirty="0">
              <a:solidFill>
                <a:srgbClr val="000000"/>
              </a:solidFill>
              <a:latin typeface="Nunito Sans" pitchFamily="2" charset="0"/>
            </a:endParaRPr>
          </a:p>
          <a:p>
            <a:pPr marL="346075" indent="-342900">
              <a:lnSpc>
                <a:spcPct val="100000"/>
              </a:lnSpc>
              <a:spcBef>
                <a:spcPts val="600"/>
              </a:spcBef>
            </a:pPr>
            <a:r>
              <a:rPr lang="en-US" sz="2600" b="1" dirty="0">
                <a:solidFill>
                  <a:srgbClr val="000000"/>
                </a:solidFill>
              </a:rPr>
              <a:t>Orthodontia already in progress</a:t>
            </a:r>
            <a:r>
              <a:rPr lang="en-US" sz="2600" dirty="0">
                <a:solidFill>
                  <a:srgbClr val="000000"/>
                </a:solidFill>
              </a:rPr>
              <a:t>: If banding has occurred on or before November 1, 2024, Delta Dental and MCNA will pay the remaining sum. If banding has not occurred, FFS will pay for the services.</a:t>
            </a:r>
          </a:p>
          <a:p>
            <a:pPr marL="346075" indent="-342900">
              <a:lnSpc>
                <a:spcPct val="100000"/>
              </a:lnSpc>
              <a:spcBef>
                <a:spcPts val="600"/>
              </a:spcBef>
            </a:pPr>
            <a:r>
              <a:rPr lang="en-US" sz="2600" dirty="0">
                <a:solidFill>
                  <a:srgbClr val="000000"/>
                </a:solidFill>
              </a:rPr>
              <a:t>For clients who are in Medicaid fee for service, Medicaid pays for orthodontic treatment as </a:t>
            </a:r>
            <a:r>
              <a:rPr lang="en-US" sz="2600" b="1" dirty="0">
                <a:solidFill>
                  <a:srgbClr val="000000"/>
                </a:solidFill>
              </a:rPr>
              <a:t>an upfront sum </a:t>
            </a:r>
            <a:r>
              <a:rPr lang="en-US" sz="2600" dirty="0">
                <a:solidFill>
                  <a:srgbClr val="000000"/>
                </a:solidFill>
              </a:rPr>
              <a:t>when the orthodontic treatment begins.</a:t>
            </a:r>
          </a:p>
          <a:p>
            <a:pPr marL="346075" indent="-342900">
              <a:lnSpc>
                <a:spcPct val="100000"/>
              </a:lnSpc>
              <a:spcBef>
                <a:spcPts val="600"/>
              </a:spcBef>
            </a:pPr>
            <a:r>
              <a:rPr lang="en-US" sz="2600" dirty="0">
                <a:solidFill>
                  <a:srgbClr val="000000"/>
                </a:solidFill>
                <a:ea typeface="Noto Sans" panose="020B0502040504020204" pitchFamily="34" charset="0"/>
                <a:cs typeface="Calibri" panose="020F0502020204030204" pitchFamily="34" charset="0"/>
              </a:rPr>
              <a:t>For </a:t>
            </a:r>
            <a:r>
              <a:rPr lang="en-US" sz="2600" b="1" dirty="0">
                <a:solidFill>
                  <a:srgbClr val="000000"/>
                </a:solidFill>
                <a:ea typeface="Noto Sans" panose="020B0502040504020204" pitchFamily="34" charset="0"/>
                <a:cs typeface="Calibri" panose="020F0502020204030204" pitchFamily="34" charset="0"/>
              </a:rPr>
              <a:t>limited orthodontic treatment</a:t>
            </a:r>
            <a:r>
              <a:rPr lang="en-US" sz="2600" dirty="0">
                <a:solidFill>
                  <a:srgbClr val="000000"/>
                </a:solidFill>
                <a:ea typeface="Noto Sans" panose="020B0502040504020204" pitchFamily="34" charset="0"/>
                <a:cs typeface="Calibri" panose="020F0502020204030204" pitchFamily="34" charset="0"/>
              </a:rPr>
              <a:t>, bill using code D8999.</a:t>
            </a:r>
            <a:endParaRPr lang="en-US" sz="2600" dirty="0">
              <a:ea typeface="Noto Sans" panose="020B0502040504020204" pitchFamily="34" charset="0"/>
              <a:cs typeface="Calibri" panose="020F0502020204030204" pitchFamily="34" charset="0"/>
            </a:endParaRPr>
          </a:p>
        </p:txBody>
      </p:sp>
    </p:spTree>
    <p:extLst>
      <p:ext uri="{BB962C8B-B14F-4D97-AF65-F5344CB8AC3E}">
        <p14:creationId xmlns:p14="http://schemas.microsoft.com/office/powerpoint/2010/main" val="3125555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4A53-C913-464A-E83B-19BB85DD3658}"/>
              </a:ext>
            </a:extLst>
          </p:cNvPr>
          <p:cNvSpPr>
            <a:spLocks noGrp="1"/>
          </p:cNvSpPr>
          <p:nvPr>
            <p:ph type="title"/>
          </p:nvPr>
        </p:nvSpPr>
        <p:spPr>
          <a:xfrm>
            <a:off x="779088" y="595222"/>
            <a:ext cx="10151935" cy="770654"/>
          </a:xfrm>
        </p:spPr>
        <p:txBody>
          <a:bodyPr/>
          <a:lstStyle/>
          <a:p>
            <a:r>
              <a:rPr lang="en-US" dirty="0"/>
              <a:t>Provider</a:t>
            </a:r>
            <a:r>
              <a:rPr lang="en-US" b="1" dirty="0"/>
              <a:t> </a:t>
            </a:r>
            <a:r>
              <a:rPr lang="en-US" dirty="0"/>
              <a:t>Resources</a:t>
            </a:r>
            <a:endParaRPr lang="en-US" b="1" dirty="0"/>
          </a:p>
        </p:txBody>
      </p:sp>
      <p:sp>
        <p:nvSpPr>
          <p:cNvPr id="3" name="Content Placeholder 2">
            <a:extLst>
              <a:ext uri="{FF2B5EF4-FFF2-40B4-BE49-F238E27FC236}">
                <a16:creationId xmlns:a16="http://schemas.microsoft.com/office/drawing/2014/main" id="{C03D563B-9860-996C-61DC-461949354826}"/>
              </a:ext>
            </a:extLst>
          </p:cNvPr>
          <p:cNvSpPr>
            <a:spLocks noGrp="1"/>
          </p:cNvSpPr>
          <p:nvPr>
            <p:ph idx="1"/>
          </p:nvPr>
        </p:nvSpPr>
        <p:spPr>
          <a:xfrm>
            <a:off x="779088" y="1245107"/>
            <a:ext cx="10656372" cy="5138442"/>
          </a:xfrm>
        </p:spPr>
        <p:txBody>
          <a:bodyPr vert="horz" lIns="91440" tIns="45720" rIns="91440" bIns="45720" rtlCol="0" anchor="t">
            <a:normAutofit fontScale="62500" lnSpcReduction="20000"/>
          </a:bodyPr>
          <a:lstStyle/>
          <a:p>
            <a:pPr marL="0" indent="0">
              <a:lnSpc>
                <a:spcPct val="100000"/>
              </a:lnSpc>
              <a:spcBef>
                <a:spcPts val="0"/>
              </a:spcBef>
              <a:buNone/>
            </a:pPr>
            <a:r>
              <a:rPr lang="en-US" sz="2300" b="1" u="sng" dirty="0">
                <a:ea typeface="Calibri"/>
                <a:cs typeface="Calibri"/>
              </a:rPr>
              <a:t>Billing:</a:t>
            </a:r>
          </a:p>
          <a:p>
            <a:pPr marL="0" indent="0">
              <a:lnSpc>
                <a:spcPct val="120000"/>
              </a:lnSpc>
              <a:spcBef>
                <a:spcPts val="0"/>
              </a:spcBef>
              <a:buNone/>
            </a:pPr>
            <a:r>
              <a:rPr lang="en-US" sz="2000" dirty="0">
                <a:ea typeface="Calibri"/>
                <a:cs typeface="Calibri"/>
              </a:rPr>
              <a:t>AFMC/ </a:t>
            </a:r>
            <a:r>
              <a:rPr lang="en-US" sz="2000" dirty="0" err="1">
                <a:ea typeface="Calibri"/>
                <a:cs typeface="Calibri"/>
              </a:rPr>
              <a:t>Gainwell</a:t>
            </a:r>
            <a:r>
              <a:rPr lang="en-US" sz="2000" dirty="0">
                <a:ea typeface="Calibri"/>
                <a:cs typeface="Calibri"/>
              </a:rPr>
              <a:t> MMIS Billing Team Webpage: </a:t>
            </a:r>
            <a:r>
              <a:rPr lang="en-US" sz="2000" dirty="0">
                <a:solidFill>
                  <a:schemeClr val="accent5">
                    <a:lumMod val="60000"/>
                    <a:lumOff val="40000"/>
                  </a:schemeClr>
                </a:solidFill>
                <a:ea typeface="Calibri"/>
                <a:cs typeface="Calibri"/>
                <a:hlinkClick r:id="rId3">
                  <a:extLst>
                    <a:ext uri="{A12FA001-AC4F-418D-AE19-62706E023703}">
                      <ahyp:hlinkClr xmlns:ahyp="http://schemas.microsoft.com/office/drawing/2018/hyperlinkcolor" val="tx"/>
                    </a:ext>
                  </a:extLst>
                </a:hlinkClick>
              </a:rPr>
              <a:t>https://afmc.org/mmis</a:t>
            </a:r>
            <a:endParaRPr lang="en-US" sz="2000" dirty="0">
              <a:solidFill>
                <a:schemeClr val="accent5">
                  <a:lumMod val="60000"/>
                  <a:lumOff val="40000"/>
                </a:schemeClr>
              </a:solidFill>
              <a:ea typeface="Calibri"/>
              <a:cs typeface="Calibri"/>
            </a:endParaRPr>
          </a:p>
          <a:p>
            <a:pPr marL="0" indent="0">
              <a:lnSpc>
                <a:spcPct val="120000"/>
              </a:lnSpc>
              <a:spcBef>
                <a:spcPts val="0"/>
              </a:spcBef>
              <a:buNone/>
            </a:pPr>
            <a:r>
              <a:rPr lang="en-US" sz="2000" dirty="0">
                <a:ea typeface="Calibri"/>
                <a:cs typeface="Calibri"/>
              </a:rPr>
              <a:t>Dental Fee Schedules: </a:t>
            </a:r>
            <a:r>
              <a:rPr lang="en-US" sz="2000" dirty="0">
                <a:solidFill>
                  <a:schemeClr val="accent5">
                    <a:lumMod val="60000"/>
                    <a:lumOff val="40000"/>
                  </a:schemeClr>
                </a:solidFill>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https://humanservices.arkansas.gov/wp-content/uploads/DENTAL-fees.pdf</a:t>
            </a:r>
            <a:endParaRPr lang="en-US" sz="2000" dirty="0">
              <a:solidFill>
                <a:schemeClr val="accent5">
                  <a:lumMod val="60000"/>
                  <a:lumOff val="40000"/>
                </a:schemeClr>
              </a:solidFill>
              <a:ea typeface="Calibri" panose="020F0502020204030204" pitchFamily="34" charset="0"/>
              <a:cs typeface="Calibri" panose="020F0502020204030204" pitchFamily="34" charset="0"/>
            </a:endParaRPr>
          </a:p>
          <a:p>
            <a:pPr marL="0" indent="0">
              <a:lnSpc>
                <a:spcPct val="120000"/>
              </a:lnSpc>
              <a:spcBef>
                <a:spcPts val="0"/>
              </a:spcBef>
              <a:buNone/>
            </a:pPr>
            <a:r>
              <a:rPr lang="en-US" sz="2000" dirty="0">
                <a:ea typeface="Calibri"/>
                <a:cs typeface="Calibri"/>
              </a:rPr>
              <a:t>Dental Procedure Code Linking Tables: </a:t>
            </a:r>
            <a:r>
              <a:rPr lang="en-US" sz="2000" dirty="0">
                <a:solidFill>
                  <a:schemeClr val="accent5">
                    <a:lumMod val="60000"/>
                    <a:lumOff val="40000"/>
                  </a:schemeClr>
                </a:solidFill>
                <a:ea typeface="Calibri"/>
                <a:cs typeface="Calibri"/>
                <a:hlinkClick r:id="rId5">
                  <a:extLst>
                    <a:ext uri="{A12FA001-AC4F-418D-AE19-62706E023703}">
                      <ahyp:hlinkClr xmlns:ahyp="http://schemas.microsoft.com/office/drawing/2018/hyperlinkcolor" val="tx"/>
                    </a:ext>
                  </a:extLst>
                </a:hlinkClick>
              </a:rPr>
              <a:t>https://humanservices.arkansas.gov/wp-content/uploads/DENTAL_ProcCodes.xlsx</a:t>
            </a:r>
            <a:endParaRPr lang="en-US" sz="2000" b="1" dirty="0">
              <a:ea typeface="Calibri"/>
              <a:cs typeface="Calibri"/>
            </a:endParaRPr>
          </a:p>
          <a:p>
            <a:pPr marL="0" indent="0">
              <a:lnSpc>
                <a:spcPct val="120000"/>
              </a:lnSpc>
              <a:spcBef>
                <a:spcPts val="0"/>
              </a:spcBef>
              <a:buNone/>
            </a:pPr>
            <a:r>
              <a:rPr lang="en-US" sz="2000" dirty="0">
                <a:ea typeface="Calibri"/>
                <a:cs typeface="Calibri"/>
              </a:rPr>
              <a:t>DMS Provider Training Webpage: </a:t>
            </a:r>
            <a:r>
              <a:rPr lang="en-US" sz="2000" dirty="0">
                <a:solidFill>
                  <a:schemeClr val="accent5">
                    <a:lumMod val="60000"/>
                    <a:lumOff val="40000"/>
                  </a:schemeClr>
                </a:solidFill>
                <a:ea typeface="Calibri"/>
                <a:cs typeface="Calibri"/>
                <a:hlinkClick r:id="rId6">
                  <a:extLst>
                    <a:ext uri="{A12FA001-AC4F-418D-AE19-62706E023703}">
                      <ahyp:hlinkClr xmlns:ahyp="http://schemas.microsoft.com/office/drawing/2018/hyperlinkcolor" val="tx"/>
                    </a:ext>
                  </a:extLst>
                </a:hlinkClick>
              </a:rPr>
              <a:t>https://humanservices.arkansas.gov/divisions-shared-services/medical-services/helpful-information-for-providers/training/</a:t>
            </a:r>
            <a:endParaRPr lang="en-US" sz="2000" b="1" dirty="0">
              <a:ea typeface="Calibri" panose="020F0502020204030204" pitchFamily="34" charset="0"/>
              <a:cs typeface="Calibri" panose="020F0502020204030204" pitchFamily="34" charset="0"/>
            </a:endParaRPr>
          </a:p>
          <a:p>
            <a:pPr marL="0" indent="0">
              <a:lnSpc>
                <a:spcPct val="120000"/>
              </a:lnSpc>
              <a:spcBef>
                <a:spcPts val="0"/>
              </a:spcBef>
              <a:buNone/>
            </a:pPr>
            <a:r>
              <a:rPr lang="en-US" sz="2000" dirty="0">
                <a:ea typeface="Calibri" panose="020F0502020204030204" pitchFamily="34" charset="0"/>
                <a:cs typeface="Calibri" panose="020F0502020204030204" pitchFamily="34" charset="0"/>
              </a:rPr>
              <a:t>Quick Track Training series:</a:t>
            </a:r>
          </a:p>
          <a:p>
            <a:pPr lvl="1">
              <a:lnSpc>
                <a:spcPct val="120000"/>
              </a:lnSpc>
              <a:spcBef>
                <a:spcPts val="0"/>
              </a:spcBef>
            </a:pPr>
            <a:r>
              <a:rPr lang="en-US" sz="2000" b="0" i="0" u="none" strike="noStrike" dirty="0">
                <a:solidFill>
                  <a:schemeClr val="accent5">
                    <a:lumMod val="60000"/>
                    <a:lumOff val="40000"/>
                  </a:schemeClr>
                </a:solidFill>
                <a:effectLst/>
                <a:hlinkClick r:id="rId7">
                  <a:extLst>
                    <a:ext uri="{A12FA001-AC4F-418D-AE19-62706E023703}">
                      <ahyp:hlinkClr xmlns:ahyp="http://schemas.microsoft.com/office/drawing/2018/hyperlinkcolor" val="tx"/>
                    </a:ext>
                  </a:extLst>
                </a:hlinkClick>
              </a:rPr>
              <a:t>Eligibility Verification Video</a:t>
            </a:r>
            <a:endParaRPr lang="en-US" sz="2000" dirty="0">
              <a:solidFill>
                <a:schemeClr val="accent5">
                  <a:lumMod val="60000"/>
                  <a:lumOff val="40000"/>
                </a:schemeClr>
              </a:solidFill>
            </a:endParaRPr>
          </a:p>
          <a:p>
            <a:pPr lvl="1">
              <a:lnSpc>
                <a:spcPct val="120000"/>
              </a:lnSpc>
              <a:spcBef>
                <a:spcPts val="0"/>
              </a:spcBef>
            </a:pPr>
            <a:r>
              <a:rPr lang="en-US" sz="2000" u="none" strike="noStrike" dirty="0">
                <a:solidFill>
                  <a:schemeClr val="accent5">
                    <a:lumMod val="60000"/>
                    <a:lumOff val="40000"/>
                  </a:schemeClr>
                </a:solidFill>
                <a:effectLst/>
                <a:hlinkClick r:id="rId8">
                  <a:extLst>
                    <a:ext uri="{A12FA001-AC4F-418D-AE19-62706E023703}">
                      <ahyp:hlinkClr xmlns:ahyp="http://schemas.microsoft.com/office/drawing/2018/hyperlinkcolor" val="tx"/>
                    </a:ext>
                  </a:extLst>
                </a:hlinkClick>
              </a:rPr>
              <a:t>Eligibility Verification Guide</a:t>
            </a:r>
            <a:endParaRPr lang="en-US" sz="2000" b="1" u="sng" dirty="0">
              <a:ea typeface="Calibri"/>
              <a:cs typeface="Calibri"/>
            </a:endParaRPr>
          </a:p>
          <a:p>
            <a:pPr marL="0" indent="0">
              <a:lnSpc>
                <a:spcPct val="100000"/>
              </a:lnSpc>
              <a:spcBef>
                <a:spcPts val="0"/>
              </a:spcBef>
              <a:buNone/>
            </a:pPr>
            <a:endParaRPr lang="en-US" sz="2300" b="1" u="sng" dirty="0">
              <a:ea typeface="Calibri"/>
              <a:cs typeface="Calibri"/>
            </a:endParaRPr>
          </a:p>
          <a:p>
            <a:pPr marL="0" indent="0">
              <a:lnSpc>
                <a:spcPct val="100000"/>
              </a:lnSpc>
              <a:spcBef>
                <a:spcPts val="0"/>
              </a:spcBef>
              <a:buNone/>
            </a:pPr>
            <a:r>
              <a:rPr lang="en-US" sz="2300" b="1" u="sng" dirty="0">
                <a:ea typeface="Calibri"/>
                <a:cs typeface="Calibri"/>
              </a:rPr>
              <a:t>General:</a:t>
            </a:r>
          </a:p>
          <a:p>
            <a:pPr marL="0" indent="0">
              <a:lnSpc>
                <a:spcPct val="120000"/>
              </a:lnSpc>
              <a:spcBef>
                <a:spcPts val="0"/>
              </a:spcBef>
              <a:buNone/>
            </a:pPr>
            <a:r>
              <a:rPr lang="en-US" sz="2000" dirty="0">
                <a:ea typeface="Calibri"/>
                <a:cs typeface="Calibri"/>
              </a:rPr>
              <a:t>AFMC Dental Provider Relations: </a:t>
            </a:r>
            <a:r>
              <a:rPr lang="en-US" sz="2000" dirty="0">
                <a:solidFill>
                  <a:schemeClr val="accent5">
                    <a:lumMod val="60000"/>
                    <a:lumOff val="40000"/>
                  </a:schemeClr>
                </a:solidFill>
                <a:ea typeface="Calibri"/>
                <a:cs typeface="Calibri"/>
                <a:hlinkClick r:id="rId9">
                  <a:extLst>
                    <a:ext uri="{A12FA001-AC4F-418D-AE19-62706E023703}">
                      <ahyp:hlinkClr xmlns:ahyp="http://schemas.microsoft.com/office/drawing/2018/hyperlinkcolor" val="tx"/>
                    </a:ext>
                  </a:extLst>
                </a:hlinkClick>
              </a:rPr>
              <a:t>https://medicaid.afmc.org/dental</a:t>
            </a:r>
            <a:endParaRPr lang="en-US" sz="2000" dirty="0">
              <a:solidFill>
                <a:schemeClr val="accent5">
                  <a:lumMod val="60000"/>
                  <a:lumOff val="40000"/>
                </a:schemeClr>
              </a:solidFill>
              <a:ea typeface="Calibri"/>
              <a:cs typeface="Calibri"/>
            </a:endParaRPr>
          </a:p>
          <a:p>
            <a:pPr marL="0" indent="0">
              <a:lnSpc>
                <a:spcPct val="120000"/>
              </a:lnSpc>
              <a:spcBef>
                <a:spcPts val="0"/>
              </a:spcBef>
              <a:buNone/>
            </a:pPr>
            <a:r>
              <a:rPr lang="en-US" sz="2000" dirty="0">
                <a:latin typeface="Calibri" panose="020F0502020204030204" pitchFamily="34" charset="0"/>
                <a:ea typeface="Calibri" panose="020F0502020204030204" pitchFamily="34" charset="0"/>
                <a:cs typeface="Calibri" panose="020F0502020204030204" pitchFamily="34" charset="0"/>
              </a:rPr>
              <a:t>Benefit Plan Crosswalk for Dental Providers:  </a:t>
            </a:r>
            <a:r>
              <a:rPr lang="en-US" sz="2000" b="0" i="0" u="none" strike="noStrike" dirty="0">
                <a:solidFill>
                  <a:schemeClr val="accent5">
                    <a:lumMod val="60000"/>
                    <a:lumOff val="40000"/>
                  </a:schemeClr>
                </a:solidFill>
                <a:effectLst/>
                <a:hlinkClick r:id="rId10">
                  <a:extLst>
                    <a:ext uri="{A12FA001-AC4F-418D-AE19-62706E023703}">
                      <ahyp:hlinkClr xmlns:ahyp="http://schemas.microsoft.com/office/drawing/2018/hyperlinkcolor" val="tx"/>
                    </a:ext>
                  </a:extLst>
                </a:hlinkClick>
              </a:rPr>
              <a:t>Dental-specific Benefit Plans Crosswalk</a:t>
            </a:r>
            <a:endParaRPr lang="en-US" sz="2000" b="0" i="0" u="none" strike="noStrike" dirty="0">
              <a:solidFill>
                <a:schemeClr val="accent5">
                  <a:lumMod val="60000"/>
                  <a:lumOff val="40000"/>
                </a:schemeClr>
              </a:solidFill>
              <a:effectLst/>
            </a:endParaRPr>
          </a:p>
          <a:p>
            <a:pPr marL="0" indent="0">
              <a:lnSpc>
                <a:spcPct val="120000"/>
              </a:lnSpc>
              <a:spcBef>
                <a:spcPts val="0"/>
              </a:spcBef>
              <a:buNone/>
            </a:pPr>
            <a:r>
              <a:rPr lang="en-US" sz="2000" dirty="0">
                <a:ea typeface="Calibri"/>
                <a:cs typeface="Calibri"/>
              </a:rPr>
              <a:t>Dental Provider Manuals: </a:t>
            </a:r>
            <a:r>
              <a:rPr lang="en-US" sz="2000" b="0" i="0" u="none" strike="noStrike" baseline="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https://humanservices.arkansas.gov/divisions-shared-services/medical-services/helpful-information-for-providers/manuals/dental-prov/</a:t>
            </a:r>
            <a:endParaRPr lang="en-US" sz="2000" b="1" dirty="0">
              <a:ea typeface="Calibri"/>
              <a:cs typeface="Calibri"/>
            </a:endParaRPr>
          </a:p>
          <a:p>
            <a:pPr marL="0" indent="0">
              <a:lnSpc>
                <a:spcPct val="120000"/>
              </a:lnSpc>
              <a:spcBef>
                <a:spcPts val="0"/>
              </a:spcBef>
              <a:buNone/>
            </a:pPr>
            <a:r>
              <a:rPr lang="en-US" sz="2000" dirty="0">
                <a:ea typeface="Calibri"/>
                <a:cs typeface="Calibri"/>
              </a:rPr>
              <a:t>DMS Provider website and FAQs: </a:t>
            </a:r>
            <a:r>
              <a:rPr lang="en-US" sz="2000" dirty="0">
                <a:solidFill>
                  <a:schemeClr val="accent5">
                    <a:lumMod val="60000"/>
                    <a:lumOff val="40000"/>
                  </a:schemeClr>
                </a:solidFill>
                <a:ea typeface="+mn-lt"/>
                <a:cs typeface="+mn-lt"/>
                <a:hlinkClick r:id="rId12">
                  <a:extLst>
                    <a:ext uri="{A12FA001-AC4F-418D-AE19-62706E023703}">
                      <ahyp:hlinkClr xmlns:ahyp="http://schemas.microsoft.com/office/drawing/2018/hyperlinkcolor" val="tx"/>
                    </a:ext>
                  </a:extLst>
                </a:hlinkClick>
              </a:rPr>
              <a:t>https://humanservices.arkansas.gov/divisions-shared-services/medical-services/healthcare-programs/dental/dental-providers/</a:t>
            </a:r>
          </a:p>
          <a:p>
            <a:pPr marL="114300" indent="0">
              <a:lnSpc>
                <a:spcPct val="170000"/>
              </a:lnSpc>
              <a:spcBef>
                <a:spcPts val="0"/>
              </a:spcBef>
              <a:buNone/>
            </a:pPr>
            <a:endParaRPr lang="en-US" sz="1700" b="1" dirty="0">
              <a:ea typeface="Calibri" panose="020F0502020204030204" pitchFamily="34" charset="0"/>
              <a:cs typeface="Calibri" panose="020F0502020204030204" pitchFamily="34" charset="0"/>
            </a:endParaRPr>
          </a:p>
          <a:p>
            <a:pPr marL="0" indent="0">
              <a:lnSpc>
                <a:spcPct val="100000"/>
              </a:lnSpc>
              <a:spcBef>
                <a:spcPts val="0"/>
              </a:spcBef>
              <a:buNone/>
            </a:pPr>
            <a:r>
              <a:rPr lang="en-US" sz="2300" b="1" u="sng" dirty="0">
                <a:ea typeface="Calibri" panose="020F0502020204030204" pitchFamily="34" charset="0"/>
                <a:cs typeface="Calibri" panose="020F0502020204030204" pitchFamily="34" charset="0"/>
              </a:rPr>
              <a:t>Prior Authorizations:</a:t>
            </a:r>
          </a:p>
          <a:p>
            <a:pPr marL="0" indent="0">
              <a:lnSpc>
                <a:spcPct val="100000"/>
              </a:lnSpc>
              <a:spcBef>
                <a:spcPts val="0"/>
              </a:spcBef>
              <a:buNone/>
            </a:pPr>
            <a:endParaRPr lang="en-US" sz="600" dirty="0">
              <a:ea typeface="Calibri" panose="020F0502020204030204" pitchFamily="34" charset="0"/>
              <a:cs typeface="Calibri" panose="020F0502020204030204" pitchFamily="34" charset="0"/>
            </a:endParaRPr>
          </a:p>
          <a:p>
            <a:pPr marL="0" indent="0">
              <a:lnSpc>
                <a:spcPct val="100000"/>
              </a:lnSpc>
              <a:spcBef>
                <a:spcPts val="0"/>
              </a:spcBef>
              <a:buNone/>
            </a:pPr>
            <a:r>
              <a:rPr lang="en-US" sz="2200" dirty="0">
                <a:ea typeface="Calibri" panose="020F0502020204030204" pitchFamily="34" charset="0"/>
                <a:cs typeface="Calibri" panose="020F0502020204030204" pitchFamily="34" charset="0"/>
              </a:rPr>
              <a:t>Acentra Health Training: </a:t>
            </a:r>
            <a:r>
              <a:rPr lang="en-US" sz="2200" u="sng" dirty="0">
                <a:solidFill>
                  <a:srgbClr val="00A4BD"/>
                </a:solidFill>
                <a:effectLst/>
                <a:ea typeface="Aptos" panose="020B0004020202020204" pitchFamily="34" charset="0"/>
                <a:hlinkClick r:id="rId13"/>
              </a:rPr>
              <a:t>https://ar.acentra.com/dental-services/</a:t>
            </a:r>
            <a:endParaRPr lang="en-US" sz="2200" dirty="0">
              <a:ea typeface="Calibri" panose="020F0502020204030204" pitchFamily="34" charset="0"/>
              <a:cs typeface="Calibri" panose="020F0502020204030204" pitchFamily="34" charset="0"/>
            </a:endParaRPr>
          </a:p>
          <a:p>
            <a:pPr marL="0" indent="0">
              <a:lnSpc>
                <a:spcPct val="100000"/>
              </a:lnSpc>
              <a:spcBef>
                <a:spcPts val="0"/>
              </a:spcBef>
              <a:buNone/>
            </a:pPr>
            <a:r>
              <a:rPr lang="en-US" sz="2200" dirty="0">
                <a:ea typeface="Calibri" panose="020F0502020204030204" pitchFamily="34" charset="0"/>
                <a:cs typeface="Calibri" panose="020F0502020204030204" pitchFamily="34" charset="0"/>
              </a:rPr>
              <a:t>Acentra Health Portal: </a:t>
            </a:r>
            <a:r>
              <a:rPr lang="en-US" sz="2200" u="sng" dirty="0">
                <a:solidFill>
                  <a:srgbClr val="00A4BD"/>
                </a:solidFill>
                <a:effectLst/>
                <a:ea typeface="Times New Roman" panose="02020603050405020304" pitchFamily="18" charset="0"/>
                <a:hlinkClick r:id="rId14"/>
              </a:rPr>
              <a:t>https://atrezzo.acentra.com/</a:t>
            </a:r>
            <a:endParaRPr lang="en-US" sz="2200" u="sng" dirty="0">
              <a:solidFill>
                <a:srgbClr val="00A4BD"/>
              </a:solidFill>
              <a:effectLst/>
              <a:ea typeface="Times New Roman" panose="02020603050405020304" pitchFamily="18" charset="0"/>
            </a:endParaRPr>
          </a:p>
          <a:p>
            <a:pPr marL="0" indent="0">
              <a:lnSpc>
                <a:spcPct val="100000"/>
              </a:lnSpc>
              <a:spcBef>
                <a:spcPts val="0"/>
              </a:spcBef>
              <a:buNone/>
            </a:pPr>
            <a:endParaRPr lang="en-US" sz="2200" u="sng" dirty="0">
              <a:solidFill>
                <a:srgbClr val="00A4BD"/>
              </a:solidFill>
              <a:effectLst/>
              <a:ea typeface="Times New Roman" panose="02020603050405020304" pitchFamily="18" charset="0"/>
            </a:endParaRPr>
          </a:p>
          <a:p>
            <a:pPr marL="0" indent="0">
              <a:lnSpc>
                <a:spcPct val="100000"/>
              </a:lnSpc>
              <a:spcBef>
                <a:spcPts val="0"/>
              </a:spcBef>
              <a:buNone/>
            </a:pPr>
            <a:r>
              <a:rPr lang="en-US" sz="2400" b="1" u="sng" dirty="0">
                <a:ea typeface="Calibri"/>
                <a:cs typeface="Calibri"/>
              </a:rPr>
              <a:t>Provider Enrollment</a:t>
            </a:r>
            <a:r>
              <a:rPr lang="en-US" sz="2400" b="1" dirty="0">
                <a:ea typeface="Calibri"/>
                <a:cs typeface="Calibri"/>
              </a:rPr>
              <a:t>: </a:t>
            </a:r>
            <a:r>
              <a:rPr lang="en-US" sz="2200" dirty="0">
                <a:solidFill>
                  <a:schemeClr val="accent5">
                    <a:lumMod val="60000"/>
                    <a:lumOff val="40000"/>
                  </a:schemeClr>
                </a:solidFill>
                <a:ea typeface="Calibri"/>
                <a:cs typeface="Calibri"/>
                <a:hlinkClick r:id="rId15">
                  <a:extLst>
                    <a:ext uri="{A12FA001-AC4F-418D-AE19-62706E023703}">
                      <ahyp:hlinkClr xmlns:ahyp="http://schemas.microsoft.com/office/drawing/2018/hyperlinkcolor" val="tx"/>
                    </a:ext>
                  </a:extLst>
                </a:hlinkClick>
              </a:rPr>
              <a:t>https://humanservices.arkansas.gov/divisions-shared-services/medical-services/provider-enrollment/</a:t>
            </a:r>
            <a:endParaRPr lang="en-US" sz="2200" dirty="0">
              <a:solidFill>
                <a:schemeClr val="accent5">
                  <a:lumMod val="60000"/>
                  <a:lumOff val="40000"/>
                </a:schemeClr>
              </a:solidFill>
              <a:ea typeface="Calibri"/>
              <a:cs typeface="Calibri"/>
            </a:endParaRPr>
          </a:p>
          <a:p>
            <a:pPr marL="0" indent="0">
              <a:lnSpc>
                <a:spcPct val="100000"/>
              </a:lnSpc>
              <a:spcBef>
                <a:spcPts val="0"/>
              </a:spcBef>
              <a:buNone/>
            </a:pPr>
            <a:endParaRPr lang="en-US" sz="1800" dirty="0">
              <a:ea typeface="Calibri" panose="020F0502020204030204" pitchFamily="34" charset="0"/>
              <a:cs typeface="Calibri" panose="020F0502020204030204" pitchFamily="34" charset="0"/>
            </a:endParaRPr>
          </a:p>
          <a:p>
            <a:pPr marL="0" indent="0">
              <a:lnSpc>
                <a:spcPct val="100000"/>
              </a:lnSpc>
              <a:spcBef>
                <a:spcPts val="0"/>
              </a:spcBef>
              <a:buNone/>
            </a:pPr>
            <a:r>
              <a:rPr lang="en-US" sz="2300" b="1" u="sng" dirty="0">
                <a:ea typeface="Calibri" panose="020F0502020204030204" pitchFamily="34" charset="0"/>
                <a:cs typeface="Calibri" panose="020F0502020204030204" pitchFamily="34" charset="0"/>
              </a:rPr>
              <a:t>Provider Questions</a:t>
            </a:r>
            <a:r>
              <a:rPr lang="en-US" sz="2300" b="1" dirty="0">
                <a:ea typeface="Calibri" panose="020F0502020204030204" pitchFamily="34" charset="0"/>
                <a:cs typeface="Calibri" panose="020F0502020204030204" pitchFamily="34" charset="0"/>
              </a:rPr>
              <a:t>: </a:t>
            </a:r>
            <a:r>
              <a:rPr lang="en-US" sz="2200" dirty="0">
                <a:solidFill>
                  <a:schemeClr val="accent5">
                    <a:lumMod val="60000"/>
                    <a:lumOff val="40000"/>
                  </a:schemeClr>
                </a:solidFill>
                <a:cs typeface="Calibri" panose="020F0502020204030204"/>
                <a:hlinkClick r:id="rId16">
                  <a:extLst>
                    <a:ext uri="{A12FA001-AC4F-418D-AE19-62706E023703}">
                      <ahyp:hlinkClr xmlns:ahyp="http://schemas.microsoft.com/office/drawing/2018/hyperlinkcolor" val="tx"/>
                    </a:ext>
                  </a:extLst>
                </a:hlinkClick>
              </a:rPr>
              <a:t>dentalproviderquestions@dhs.arkansas.gov</a:t>
            </a:r>
            <a:endParaRPr lang="en-US" sz="2200" dirty="0">
              <a:solidFill>
                <a:schemeClr val="accent5">
                  <a:lumMod val="60000"/>
                  <a:lumOff val="40000"/>
                </a:schemeClr>
              </a:solidFill>
              <a:cs typeface="Calibri" panose="020F0502020204030204"/>
            </a:endParaRPr>
          </a:p>
          <a:p>
            <a:pPr marL="0" indent="0">
              <a:lnSpc>
                <a:spcPct val="100000"/>
              </a:lnSpc>
              <a:spcBef>
                <a:spcPts val="0"/>
              </a:spcBef>
              <a:buNone/>
            </a:pPr>
            <a:endParaRPr lang="en-US" sz="1600" dirty="0">
              <a:solidFill>
                <a:schemeClr val="accent5">
                  <a:lumMod val="60000"/>
                  <a:lumOff val="40000"/>
                </a:schemeClr>
              </a:solidFill>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endParaRPr>
          </a:p>
          <a:p>
            <a:pPr marL="0" indent="0">
              <a:lnSpc>
                <a:spcPct val="100000"/>
              </a:lnSpc>
              <a:spcBef>
                <a:spcPts val="0"/>
              </a:spcBef>
              <a:buNone/>
            </a:pPr>
            <a:endParaRPr lang="en-US" sz="1600" dirty="0">
              <a:solidFill>
                <a:srgbClr val="000000"/>
              </a:solidFill>
              <a:ea typeface="Calibri"/>
              <a:cs typeface="Calibri"/>
            </a:endParaRPr>
          </a:p>
        </p:txBody>
      </p:sp>
    </p:spTree>
    <p:extLst>
      <p:ext uri="{BB962C8B-B14F-4D97-AF65-F5344CB8AC3E}">
        <p14:creationId xmlns:p14="http://schemas.microsoft.com/office/powerpoint/2010/main" val="1100149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BB217-43DF-20A8-3D99-20CD94CBAD5E}"/>
              </a:ext>
            </a:extLst>
          </p:cNvPr>
          <p:cNvSpPr>
            <a:spLocks noGrp="1"/>
          </p:cNvSpPr>
          <p:nvPr>
            <p:ph idx="1"/>
          </p:nvPr>
        </p:nvSpPr>
        <p:spPr/>
        <p:txBody>
          <a:bodyPr vert="horz" lIns="91440" tIns="45720" rIns="91440" bIns="45720" rtlCol="0" anchor="t">
            <a:normAutofit/>
          </a:bodyPr>
          <a:lstStyle/>
          <a:p>
            <a:pPr marL="0" indent="0">
              <a:buClr>
                <a:srgbClr val="0066CC"/>
              </a:buClr>
              <a:buNone/>
            </a:pPr>
            <a:endParaRPr lang="en-US" dirty="0">
              <a:ea typeface="+mn-lt"/>
              <a:cs typeface="+mn-lt"/>
            </a:endParaRPr>
          </a:p>
          <a:p>
            <a:pPr marL="0" indent="0" algn="ctr">
              <a:buClr>
                <a:srgbClr val="0066CC"/>
              </a:buClr>
              <a:buNone/>
            </a:pPr>
            <a:r>
              <a:rPr lang="en-US" sz="7200" b="1" dirty="0"/>
              <a:t>Questions?</a:t>
            </a:r>
            <a:endParaRPr lang="en-US" sz="7200" dirty="0">
              <a:cs typeface="Calibri"/>
            </a:endParaRPr>
          </a:p>
          <a:p>
            <a:endParaRPr lang="en-US" dirty="0">
              <a:ea typeface="Calibri"/>
              <a:cs typeface="Calibri"/>
            </a:endParaRPr>
          </a:p>
          <a:p>
            <a:endParaRPr lang="en-US" dirty="0">
              <a:solidFill>
                <a:srgbClr val="FF0000"/>
              </a:solidFill>
              <a:cs typeface="Calibri" panose="020F0502020204030204"/>
            </a:endParaRPr>
          </a:p>
        </p:txBody>
      </p:sp>
    </p:spTree>
    <p:extLst>
      <p:ext uri="{BB962C8B-B14F-4D97-AF65-F5344CB8AC3E}">
        <p14:creationId xmlns:p14="http://schemas.microsoft.com/office/powerpoint/2010/main" val="17201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2517-87E3-5322-B167-DB2CB1D083BD}"/>
              </a:ext>
            </a:extLst>
          </p:cNvPr>
          <p:cNvSpPr>
            <a:spLocks noGrp="1"/>
          </p:cNvSpPr>
          <p:nvPr>
            <p:ph type="title"/>
          </p:nvPr>
        </p:nvSpPr>
        <p:spPr/>
        <p:txBody>
          <a:bodyPr/>
          <a:lstStyle/>
          <a:p>
            <a:r>
              <a:rPr lang="en-US" dirty="0"/>
              <a:t>AFMC Provider Relations Team</a:t>
            </a:r>
          </a:p>
        </p:txBody>
      </p:sp>
      <p:pic>
        <p:nvPicPr>
          <p:cNvPr id="6" name="Picture 5">
            <a:extLst>
              <a:ext uri="{FF2B5EF4-FFF2-40B4-BE49-F238E27FC236}">
                <a16:creationId xmlns:a16="http://schemas.microsoft.com/office/drawing/2014/main" id="{18301EEC-991D-4C74-061B-C09515F875F0}"/>
              </a:ext>
            </a:extLst>
          </p:cNvPr>
          <p:cNvPicPr>
            <a:picLocks noChangeAspect="1"/>
          </p:cNvPicPr>
          <p:nvPr/>
        </p:nvPicPr>
        <p:blipFill>
          <a:blip r:embed="rId3"/>
          <a:stretch>
            <a:fillRect/>
          </a:stretch>
        </p:blipFill>
        <p:spPr>
          <a:xfrm>
            <a:off x="1094198" y="1357162"/>
            <a:ext cx="10329109" cy="4860757"/>
          </a:xfrm>
          <a:prstGeom prst="rect">
            <a:avLst/>
          </a:prstGeom>
        </p:spPr>
      </p:pic>
    </p:spTree>
    <p:extLst>
      <p:ext uri="{BB962C8B-B14F-4D97-AF65-F5344CB8AC3E}">
        <p14:creationId xmlns:p14="http://schemas.microsoft.com/office/powerpoint/2010/main" val="66658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16D3-0280-C0B9-636D-F156170A8C79}"/>
              </a:ext>
            </a:extLst>
          </p:cNvPr>
          <p:cNvSpPr>
            <a:spLocks noGrp="1"/>
          </p:cNvSpPr>
          <p:nvPr>
            <p:ph type="title"/>
          </p:nvPr>
        </p:nvSpPr>
        <p:spPr/>
        <p:txBody>
          <a:bodyPr anchor="ctr">
            <a:normAutofit/>
          </a:bodyPr>
          <a:lstStyle/>
          <a:p>
            <a:r>
              <a:rPr lang="en-US" dirty="0"/>
              <a:t>Provider Relations Updates</a:t>
            </a:r>
          </a:p>
        </p:txBody>
      </p:sp>
      <p:sp>
        <p:nvSpPr>
          <p:cNvPr id="4" name="Content Placeholder 3">
            <a:extLst>
              <a:ext uri="{FF2B5EF4-FFF2-40B4-BE49-F238E27FC236}">
                <a16:creationId xmlns:a16="http://schemas.microsoft.com/office/drawing/2014/main" id="{E82C6D7D-1987-8BDD-D326-E9EEDC2F204A}"/>
              </a:ext>
            </a:extLst>
          </p:cNvPr>
          <p:cNvSpPr>
            <a:spLocks noGrp="1"/>
          </p:cNvSpPr>
          <p:nvPr>
            <p:ph idx="1"/>
          </p:nvPr>
        </p:nvSpPr>
        <p:spPr>
          <a:xfrm>
            <a:off x="829491" y="1584994"/>
            <a:ext cx="10515600" cy="4351338"/>
          </a:xfrm>
        </p:spPr>
        <p:txBody>
          <a:bodyPr>
            <a:normAutofit/>
          </a:bodyPr>
          <a:lstStyle/>
          <a:p>
            <a:r>
              <a:rPr lang="en-US" dirty="0"/>
              <a:t>Educational Outreach</a:t>
            </a:r>
          </a:p>
          <a:p>
            <a:r>
              <a:rPr lang="en-US" dirty="0"/>
              <a:t>E-Blast Messaging</a:t>
            </a:r>
          </a:p>
          <a:p>
            <a:pPr lvl="1"/>
            <a:r>
              <a:rPr lang="en-US" dirty="0"/>
              <a:t>AFMC Provider Relations: </a:t>
            </a:r>
            <a:r>
              <a:rPr lang="en-US" dirty="0">
                <a:hlinkClick r:id="rId3"/>
              </a:rPr>
              <a:t>providerrelations@afmc.org</a:t>
            </a:r>
            <a:endParaRPr lang="en-US" dirty="0"/>
          </a:p>
          <a:p>
            <a:pPr lvl="1"/>
            <a:r>
              <a:rPr lang="en-US" dirty="0"/>
              <a:t>Opt-in: </a:t>
            </a:r>
            <a:r>
              <a:rPr lang="en-US" sz="2400" dirty="0">
                <a:hlinkClick r:id="rId4"/>
              </a:rPr>
              <a:t>https://info.afmc.org/opt-in</a:t>
            </a:r>
            <a:endParaRPr lang="en-US" dirty="0"/>
          </a:p>
          <a:p>
            <a:r>
              <a:rPr lang="en-US" dirty="0"/>
              <a:t>Demographic Updates: Provider Enrollment</a:t>
            </a:r>
          </a:p>
          <a:p>
            <a:pPr lvl="1"/>
            <a:r>
              <a:rPr lang="en-US" dirty="0"/>
              <a:t>Section 141.000</a:t>
            </a:r>
          </a:p>
          <a:p>
            <a:pPr lvl="1"/>
            <a:r>
              <a:rPr lang="en-US" dirty="0"/>
              <a:t>Section V – Medicaid Manual (DMS-673)</a:t>
            </a:r>
          </a:p>
          <a:p>
            <a:pPr lvl="1"/>
            <a:r>
              <a:rPr lang="en-US" dirty="0"/>
              <a:t>Job Aid – Uploading Documents: </a:t>
            </a:r>
            <a:r>
              <a:rPr lang="en-US" dirty="0">
                <a:hlinkClick r:id="rId5" tooltip="https://humanservices.arkansas.gov/wp-content/uploads/mmis_jobaid_uploadingdocuments.pdf"/>
              </a:rPr>
              <a:t>https://humanservices.arkansas.gov/wp-content/uploads/MMIS_JobAid_UploadingDocuments.pdf</a:t>
            </a:r>
            <a:endParaRPr lang="en-US" dirty="0"/>
          </a:p>
        </p:txBody>
      </p:sp>
    </p:spTree>
    <p:extLst>
      <p:ext uri="{BB962C8B-B14F-4D97-AF65-F5344CB8AC3E}">
        <p14:creationId xmlns:p14="http://schemas.microsoft.com/office/powerpoint/2010/main" val="185200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16D3-0280-C0B9-636D-F156170A8C79}"/>
              </a:ext>
            </a:extLst>
          </p:cNvPr>
          <p:cNvSpPr>
            <a:spLocks noGrp="1"/>
          </p:cNvSpPr>
          <p:nvPr>
            <p:ph type="title"/>
          </p:nvPr>
        </p:nvSpPr>
        <p:spPr/>
        <p:txBody>
          <a:bodyPr anchor="ctr">
            <a:normAutofit/>
          </a:bodyPr>
          <a:lstStyle/>
          <a:p>
            <a:r>
              <a:rPr lang="en-US" dirty="0"/>
              <a:t>Provider Relations Updates</a:t>
            </a:r>
          </a:p>
        </p:txBody>
      </p:sp>
      <p:sp>
        <p:nvSpPr>
          <p:cNvPr id="4" name="Content Placeholder 3">
            <a:extLst>
              <a:ext uri="{FF2B5EF4-FFF2-40B4-BE49-F238E27FC236}">
                <a16:creationId xmlns:a16="http://schemas.microsoft.com/office/drawing/2014/main" id="{E82C6D7D-1987-8BDD-D326-E9EEDC2F204A}"/>
              </a:ext>
            </a:extLst>
          </p:cNvPr>
          <p:cNvSpPr>
            <a:spLocks noGrp="1"/>
          </p:cNvSpPr>
          <p:nvPr>
            <p:ph idx="1"/>
          </p:nvPr>
        </p:nvSpPr>
        <p:spPr>
          <a:xfrm>
            <a:off x="846909" y="1642745"/>
            <a:ext cx="10515600" cy="4351338"/>
          </a:xfrm>
        </p:spPr>
        <p:txBody>
          <a:bodyPr>
            <a:normAutofit/>
          </a:bodyPr>
          <a:lstStyle/>
          <a:p>
            <a:r>
              <a:rPr lang="en-US" dirty="0"/>
              <a:t>Member Letter</a:t>
            </a:r>
          </a:p>
          <a:p>
            <a:pPr lvl="1"/>
            <a:r>
              <a:rPr lang="en-US" dirty="0">
                <a:hlinkClick r:id="rId3"/>
              </a:rPr>
              <a:t>https://medicaid.afmc.org/dental</a:t>
            </a:r>
            <a:endParaRPr lang="en-US" dirty="0"/>
          </a:p>
          <a:p>
            <a:pPr lvl="1"/>
            <a:r>
              <a:rPr lang="en-US" dirty="0"/>
              <a:t>AFMC Website: </a:t>
            </a:r>
            <a:r>
              <a:rPr lang="en-US" dirty="0">
                <a:hlinkClick r:id="rId3"/>
              </a:rPr>
              <a:t>https://medicaid.afmc.org/dental</a:t>
            </a:r>
            <a:endParaRPr lang="en-US" dirty="0"/>
          </a:p>
          <a:p>
            <a:r>
              <a:rPr lang="en-US" dirty="0"/>
              <a:t>Medicaid Manual: Dental Providers</a:t>
            </a:r>
          </a:p>
          <a:p>
            <a:pPr lvl="1"/>
            <a:r>
              <a:rPr lang="en-US" dirty="0">
                <a:hlinkClick r:id="rId4"/>
              </a:rPr>
              <a:t>https://humanservices.arkansas.gov/divisions-shared-services/medical-services/helpful-information-for-providers/manuals/dental-prov/</a:t>
            </a:r>
            <a:endParaRPr lang="en-US" dirty="0"/>
          </a:p>
          <a:p>
            <a:r>
              <a:rPr lang="en-US" dirty="0"/>
              <a:t>Official Notice: Released 9/27/24</a:t>
            </a:r>
          </a:p>
          <a:p>
            <a:pPr lvl="1"/>
            <a:r>
              <a:rPr lang="en-US" dirty="0">
                <a:hlinkClick r:id="rId5"/>
              </a:rPr>
              <a:t>https://humanservices.arkansas.gov/divisions-shared-services/medical-services/official-notices/</a:t>
            </a:r>
            <a:endParaRPr lang="en-US" dirty="0"/>
          </a:p>
          <a:p>
            <a:pPr marL="0" indent="0">
              <a:buNone/>
            </a:pPr>
            <a:endParaRPr lang="en-US" dirty="0"/>
          </a:p>
        </p:txBody>
      </p:sp>
    </p:spTree>
    <p:extLst>
      <p:ext uri="{BB962C8B-B14F-4D97-AF65-F5344CB8AC3E}">
        <p14:creationId xmlns:p14="http://schemas.microsoft.com/office/powerpoint/2010/main" val="1641059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C082-4728-8651-8B93-BB0D23F816B7}"/>
              </a:ext>
            </a:extLst>
          </p:cNvPr>
          <p:cNvSpPr>
            <a:spLocks noGrp="1"/>
          </p:cNvSpPr>
          <p:nvPr>
            <p:ph type="title"/>
          </p:nvPr>
        </p:nvSpPr>
        <p:spPr/>
        <p:txBody>
          <a:bodyPr>
            <a:normAutofit/>
          </a:bodyPr>
          <a:lstStyle/>
          <a:p>
            <a:r>
              <a:rPr lang="en-US" dirty="0"/>
              <a:t>Provider</a:t>
            </a:r>
            <a:r>
              <a:rPr lang="en-US" b="1" dirty="0"/>
              <a:t> </a:t>
            </a:r>
            <a:r>
              <a:rPr lang="en-US" dirty="0"/>
              <a:t>Office</a:t>
            </a:r>
            <a:r>
              <a:rPr lang="en-US" b="1" dirty="0"/>
              <a:t> Tools</a:t>
            </a:r>
          </a:p>
        </p:txBody>
      </p:sp>
      <p:sp>
        <p:nvSpPr>
          <p:cNvPr id="3" name="Content Placeholder 2">
            <a:extLst>
              <a:ext uri="{FF2B5EF4-FFF2-40B4-BE49-F238E27FC236}">
                <a16:creationId xmlns:a16="http://schemas.microsoft.com/office/drawing/2014/main" id="{DC70DF4B-8893-EE41-8761-DE4FCB6D8B1C}"/>
              </a:ext>
            </a:extLst>
          </p:cNvPr>
          <p:cNvSpPr>
            <a:spLocks noGrp="1"/>
          </p:cNvSpPr>
          <p:nvPr>
            <p:ph idx="1"/>
          </p:nvPr>
        </p:nvSpPr>
        <p:spPr>
          <a:xfrm>
            <a:off x="838200" y="1546167"/>
            <a:ext cx="6223000" cy="4630796"/>
          </a:xfrm>
        </p:spPr>
        <p:txBody>
          <a:bodyPr vert="horz" lIns="91440" tIns="45720" rIns="91440" bIns="45720" rtlCol="0" anchor="t">
            <a:normAutofit/>
          </a:bodyPr>
          <a:lstStyle/>
          <a:p>
            <a:r>
              <a:rPr lang="en-US" dirty="0"/>
              <a:t>AFMC Provider Relations Website</a:t>
            </a:r>
          </a:p>
          <a:p>
            <a:pPr marL="342900" lvl="1" indent="0">
              <a:buNone/>
            </a:pPr>
            <a:r>
              <a:rPr lang="en-US" dirty="0">
                <a:hlinkClick r:id="rId3"/>
              </a:rPr>
              <a:t>https://medicaid.afmc.org/dental</a:t>
            </a:r>
            <a:endParaRPr lang="en-US" dirty="0"/>
          </a:p>
          <a:p>
            <a:pPr lvl="1"/>
            <a:r>
              <a:rPr lang="en-US" dirty="0"/>
              <a:t>Dental Flier – Provider Office</a:t>
            </a:r>
          </a:p>
          <a:p>
            <a:pPr lvl="1"/>
            <a:r>
              <a:rPr lang="en-US" dirty="0"/>
              <a:t>Dental Flier – Beneficiary Outreach</a:t>
            </a:r>
          </a:p>
          <a:p>
            <a:pPr lvl="1"/>
            <a:r>
              <a:rPr lang="en-US" dirty="0"/>
              <a:t>Medicaid Handbook</a:t>
            </a:r>
          </a:p>
          <a:p>
            <a:pPr lvl="1"/>
            <a:r>
              <a:rPr lang="en-US" dirty="0"/>
              <a:t>Member Letter</a:t>
            </a:r>
          </a:p>
          <a:p>
            <a:pPr lvl="1"/>
            <a:r>
              <a:rPr lang="en-US" dirty="0"/>
              <a:t>Provider FAQs </a:t>
            </a:r>
            <a:endParaRPr lang="en-US" dirty="0">
              <a:ea typeface="+mn-lt"/>
              <a:cs typeface="+mn-lt"/>
            </a:endParaRPr>
          </a:p>
          <a:p>
            <a:pPr marL="800100" lvl="2" indent="0">
              <a:buClr>
                <a:srgbClr val="0066CC"/>
              </a:buClr>
              <a:buNone/>
            </a:pPr>
            <a:r>
              <a:rPr lang="en-US" dirty="0">
                <a:ea typeface="+mn-lt"/>
                <a:cs typeface="+mn-lt"/>
                <a:hlinkClick r:id="rId4"/>
              </a:rPr>
              <a:t>https://humanservices.arkansas.gov/divisions-shared-services/medical-services/healthcare-programs/dental/dental-providers/</a:t>
            </a:r>
            <a:endParaRPr lang="en-US" dirty="0"/>
          </a:p>
          <a:p>
            <a:pPr lvl="1"/>
            <a:r>
              <a:rPr lang="en-US" dirty="0"/>
              <a:t>Provider Questions</a:t>
            </a:r>
          </a:p>
          <a:p>
            <a:pPr marL="800100" lvl="2" indent="0">
              <a:buNone/>
            </a:pPr>
            <a:r>
              <a:rPr lang="en-US" dirty="0">
                <a:cs typeface="Calibri" panose="020F0502020204030204"/>
                <a:hlinkClick r:id="rId5"/>
              </a:rPr>
              <a:t>dentalproviderquestions@dhs.arkansas.gov</a:t>
            </a:r>
            <a:endParaRPr lang="en-US" dirty="0">
              <a:cs typeface="Calibri" panose="020F0502020204030204"/>
            </a:endParaRPr>
          </a:p>
          <a:p>
            <a:pPr marL="342900" lvl="1" indent="0">
              <a:buClr>
                <a:srgbClr val="0066CC"/>
              </a:buClr>
              <a:buNone/>
            </a:pPr>
            <a:endParaRPr lang="en-US" dirty="0">
              <a:ea typeface="+mn-lt"/>
              <a:cs typeface="+mn-lt"/>
            </a:endParaRPr>
          </a:p>
        </p:txBody>
      </p:sp>
      <p:pic>
        <p:nvPicPr>
          <p:cNvPr id="4" name="Picture 3">
            <a:extLst>
              <a:ext uri="{FF2B5EF4-FFF2-40B4-BE49-F238E27FC236}">
                <a16:creationId xmlns:a16="http://schemas.microsoft.com/office/drawing/2014/main" id="{CEB612D8-5A44-F344-E15A-2EBEDAECEF22}"/>
              </a:ext>
            </a:extLst>
          </p:cNvPr>
          <p:cNvPicPr>
            <a:picLocks noChangeAspect="1"/>
          </p:cNvPicPr>
          <p:nvPr/>
        </p:nvPicPr>
        <p:blipFill>
          <a:blip r:embed="rId6"/>
          <a:stretch>
            <a:fillRect/>
          </a:stretch>
        </p:blipFill>
        <p:spPr>
          <a:xfrm>
            <a:off x="7252240" y="924764"/>
            <a:ext cx="3893280" cy="5023588"/>
          </a:xfrm>
          <a:prstGeom prst="rect">
            <a:avLst/>
          </a:prstGeom>
          <a:noFill/>
        </p:spPr>
      </p:pic>
    </p:spTree>
    <p:extLst>
      <p:ext uri="{BB962C8B-B14F-4D97-AF65-F5344CB8AC3E}">
        <p14:creationId xmlns:p14="http://schemas.microsoft.com/office/powerpoint/2010/main" val="23369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5028AB-F57D-9D75-9C64-A4ABCADC82D3}"/>
              </a:ext>
            </a:extLst>
          </p:cNvPr>
          <p:cNvSpPr>
            <a:spLocks noGrp="1"/>
          </p:cNvSpPr>
          <p:nvPr>
            <p:ph type="body" sz="half" idx="2"/>
          </p:nvPr>
        </p:nvSpPr>
        <p:spPr>
          <a:xfrm>
            <a:off x="959231" y="2816352"/>
            <a:ext cx="3932237" cy="2121408"/>
          </a:xfrm>
        </p:spPr>
        <p:txBody>
          <a:bodyPr vert="horz" lIns="91440" tIns="45720" rIns="91440" bIns="45720" rtlCol="0" anchor="t">
            <a:normAutofit/>
          </a:bodyPr>
          <a:lstStyle/>
          <a:p>
            <a:pPr indent="0">
              <a:buFont typeface="Lucida Grande" panose="020B0600040502020204" pitchFamily="34" charset="0"/>
              <a:buNone/>
            </a:pPr>
            <a:endParaRPr lang="en-US" sz="1600">
              <a:ea typeface="Calibri"/>
              <a:cs typeface="Calibri"/>
            </a:endParaRPr>
          </a:p>
          <a:p>
            <a:pPr lvl="1"/>
            <a:endParaRPr lang="en-US" sz="1600">
              <a:ea typeface="Calibri"/>
              <a:cs typeface="Calibri"/>
            </a:endParaRPr>
          </a:p>
          <a:p>
            <a:pPr lvl="1"/>
            <a:endParaRPr lang="en-US" sz="1600">
              <a:ea typeface="Calibri"/>
              <a:cs typeface="Calibri"/>
            </a:endParaRPr>
          </a:p>
        </p:txBody>
      </p:sp>
      <p:pic>
        <p:nvPicPr>
          <p:cNvPr id="7" name="Picture 6">
            <a:extLst>
              <a:ext uri="{FF2B5EF4-FFF2-40B4-BE49-F238E27FC236}">
                <a16:creationId xmlns:a16="http://schemas.microsoft.com/office/drawing/2014/main" id="{F8FC2EE8-D9E0-037B-B4B0-91A3DC06658E}"/>
              </a:ext>
            </a:extLst>
          </p:cNvPr>
          <p:cNvPicPr>
            <a:picLocks noChangeAspect="1"/>
          </p:cNvPicPr>
          <p:nvPr/>
        </p:nvPicPr>
        <p:blipFill>
          <a:blip r:embed="rId3"/>
          <a:stretch>
            <a:fillRect/>
          </a:stretch>
        </p:blipFill>
        <p:spPr>
          <a:xfrm>
            <a:off x="4019196" y="828109"/>
            <a:ext cx="4121096" cy="5379720"/>
          </a:xfrm>
          <a:prstGeom prst="rect">
            <a:avLst/>
          </a:prstGeom>
        </p:spPr>
      </p:pic>
    </p:spTree>
    <p:extLst>
      <p:ext uri="{BB962C8B-B14F-4D97-AF65-F5344CB8AC3E}">
        <p14:creationId xmlns:p14="http://schemas.microsoft.com/office/powerpoint/2010/main" val="710086634"/>
      </p:ext>
    </p:extLst>
  </p:cSld>
  <p:clrMapOvr>
    <a:masterClrMapping/>
  </p:clrMapOvr>
</p:sld>
</file>

<file path=ppt/theme/theme1.xml><?xml version="1.0" encoding="utf-8"?>
<a:theme xmlns:a="http://schemas.openxmlformats.org/drawingml/2006/main" name="Office Theme">
  <a:themeElements>
    <a:clrScheme name="Custom 32">
      <a:dk1>
        <a:srgbClr val="000000"/>
      </a:dk1>
      <a:lt1>
        <a:srgbClr val="FFFFFF"/>
      </a:lt1>
      <a:dk2>
        <a:srgbClr val="44546A"/>
      </a:dk2>
      <a:lt2>
        <a:srgbClr val="E7E6E6"/>
      </a:lt2>
      <a:accent1>
        <a:srgbClr val="0066CC"/>
      </a:accent1>
      <a:accent2>
        <a:srgbClr val="FF9900"/>
      </a:accent2>
      <a:accent3>
        <a:srgbClr val="A5A5A5"/>
      </a:accent3>
      <a:accent4>
        <a:srgbClr val="FFC000"/>
      </a:accent4>
      <a:accent5>
        <a:srgbClr val="0180FF"/>
      </a:accent5>
      <a:accent6>
        <a:srgbClr val="70AD47"/>
      </a:accent6>
      <a:hlink>
        <a:srgbClr val="78A5FF"/>
      </a:hlink>
      <a:folHlink>
        <a:srgbClr val="ADB9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MC_Medicaid_PPTwidescreen_20220906_v2.0" id="{64BB8133-04DA-374E-B2F2-D4A721427CF3}" vid="{1A5DBDC6-209B-384D-90DC-A9746B303E89}"/>
    </a:ext>
  </a:extLst>
</a:theme>
</file>

<file path=ppt/theme/theme2.xml><?xml version="1.0" encoding="utf-8"?>
<a:theme xmlns:a="http://schemas.openxmlformats.org/drawingml/2006/main" name="Gainwell">
  <a:themeElements>
    <a:clrScheme name="Gainwell Colors">
      <a:dk1>
        <a:srgbClr val="2B3A44"/>
      </a:dk1>
      <a:lt1>
        <a:srgbClr val="FFFFFF"/>
      </a:lt1>
      <a:dk2>
        <a:srgbClr val="5A6978"/>
      </a:dk2>
      <a:lt2>
        <a:srgbClr val="EBEDF5"/>
      </a:lt2>
      <a:accent1>
        <a:srgbClr val="00EEAE"/>
      </a:accent1>
      <a:accent2>
        <a:srgbClr val="5A6978"/>
      </a:accent2>
      <a:accent3>
        <a:srgbClr val="009681"/>
      </a:accent3>
      <a:accent4>
        <a:srgbClr val="55206E"/>
      </a:accent4>
      <a:accent5>
        <a:srgbClr val="8E99A8"/>
      </a:accent5>
      <a:accent6>
        <a:srgbClr val="1931E3"/>
      </a:accent6>
      <a:hlink>
        <a:srgbClr val="55206E"/>
      </a:hlink>
      <a:folHlink>
        <a:srgbClr val="55206E"/>
      </a:folHlink>
    </a:clrScheme>
    <a:fontScheme name="Gainwell Fonts">
      <a:majorFont>
        <a:latin typeface="Arial"/>
        <a:ea typeface=""/>
        <a:cs typeface=""/>
      </a:majorFont>
      <a:minorFont>
        <a:latin typeface="Arial"/>
        <a:ea typeface=""/>
        <a:cs typeface=""/>
      </a:minorFont>
    </a:fontScheme>
    <a:fmtScheme name="Gainwell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800"/>
        </a:defPPr>
      </a:lstStyle>
      <a:style>
        <a:lnRef idx="0">
          <a:schemeClr val="accent1"/>
        </a:lnRef>
        <a:fillRef idx="1">
          <a:schemeClr val="accent1"/>
        </a:fillRef>
        <a:effectRef idx="0">
          <a:srgbClr val="000000"/>
        </a:effectRef>
        <a:fontRef idx="minor">
          <a:schemeClr val="dk1"/>
        </a:fontRef>
      </a:style>
    </a:spDef>
    <a:lnDef>
      <a:spPr>
        <a:ln w="28575" cap="rnd"/>
      </a:spPr>
      <a:bodyPr/>
      <a:lstStyle/>
      <a:style>
        <a:lnRef idx="1">
          <a:schemeClr val="accent1"/>
        </a:lnRef>
        <a:fillRef idx="0">
          <a:schemeClr val="accent1"/>
        </a:fillRef>
        <a:effectRef idx="0">
          <a:srgbClr val="000000"/>
        </a:effectRef>
        <a:fontRef idx="minor">
          <a:schemeClr val="dk1"/>
        </a:fontRef>
      </a:style>
    </a:lnDef>
    <a:txDef>
      <a:spPr>
        <a:noFill/>
      </a:spPr>
      <a:bodyPr wrap="square" lIns="0" tIns="0" rIns="0" bIns="0" rtlCol="0">
        <a:noAutofit/>
      </a:bodyPr>
      <a:lstStyle>
        <a:defPPr marL="182880" indent="-182880">
          <a:lnSpc>
            <a:spcPct val="100000"/>
          </a:lnSpc>
          <a:spcBef>
            <a:spcPts val="1200"/>
          </a:spcBef>
          <a:buSzPct val="100000"/>
          <a:buFont typeface="Arial"/>
          <a:buChar char="•"/>
          <a:defRPr sz="1800"/>
        </a:defPPr>
      </a:lstStyle>
    </a:txDef>
  </a:objectDefaults>
  <a:extraClrSchemeLst/>
  <a:custClrLst>
    <a:custClr name="White">
      <a:srgbClr val="FFFFFF"/>
    </a:custClr>
    <a:custClr name="Vibrant Green">
      <a:srgbClr val="00EEAE"/>
    </a:custClr>
    <a:custClr name="Soft Black">
      <a:srgbClr val="2B3A44"/>
    </a:custClr>
    <a:custClr name="Gray 1">
      <a:srgbClr val="EBEDF5"/>
    </a:custClr>
    <a:custClr name="Gray 2">
      <a:srgbClr val="C2C6D2"/>
    </a:custClr>
    <a:custClr name="Gray 3">
      <a:srgbClr val="8E99A8"/>
    </a:custClr>
    <a:custClr name="Gray 4">
      <a:srgbClr val="5A6978"/>
    </a:custClr>
    <a:custClr name="Dark Green">
      <a:srgbClr val="009681"/>
    </a:custClr>
    <a:custClr name="Purple">
      <a:srgbClr val="55206E"/>
    </a:custClr>
    <a:custClr name="Blue">
      <a:srgbClr val="1931E3"/>
    </a:custClr>
  </a:custClrLst>
  <a:extLst>
    <a:ext uri="{05A4C25C-085E-4340-85A3-A5531E510DB2}">
      <thm15:themeFamily xmlns:thm15="http://schemas.microsoft.com/office/thememl/2012/main" name="Gainwell PowerPoint 16x9 17Jul2020" id="{2A252970-6B77-4B46-94A9-606FC9E2618F}" vid="{7425CE65-00B1-4E5C-8D7D-D2A18DA79EA4}"/>
    </a:ext>
  </a:extLst>
</a:theme>
</file>

<file path=ppt/theme/theme3.xml><?xml version="1.0" encoding="utf-8"?>
<a:theme xmlns:a="http://schemas.openxmlformats.org/drawingml/2006/main" name="2_Office Theme">
  <a:themeElements>
    <a:clrScheme name="Custom 32">
      <a:dk1>
        <a:srgbClr val="000000"/>
      </a:dk1>
      <a:lt1>
        <a:srgbClr val="FFFFFF"/>
      </a:lt1>
      <a:dk2>
        <a:srgbClr val="44546A"/>
      </a:dk2>
      <a:lt2>
        <a:srgbClr val="E7E6E6"/>
      </a:lt2>
      <a:accent1>
        <a:srgbClr val="0066CC"/>
      </a:accent1>
      <a:accent2>
        <a:srgbClr val="FF9900"/>
      </a:accent2>
      <a:accent3>
        <a:srgbClr val="A5A5A5"/>
      </a:accent3>
      <a:accent4>
        <a:srgbClr val="FFC000"/>
      </a:accent4>
      <a:accent5>
        <a:srgbClr val="0180FF"/>
      </a:accent5>
      <a:accent6>
        <a:srgbClr val="70AD47"/>
      </a:accent6>
      <a:hlink>
        <a:srgbClr val="78A5FF"/>
      </a:hlink>
      <a:folHlink>
        <a:srgbClr val="ADB9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F4DCE3E-2C1F-44D3-B80A-B40AD13C1FE0}" vid="{0C14F496-64E4-4428-9A5C-D95060D021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08E9AC9764E54AA350FD176976C97D" ma:contentTypeVersion="8" ma:contentTypeDescription="Create a new document." ma:contentTypeScope="" ma:versionID="e1f79d22ce517cab403585824b0e700d">
  <xsd:schema xmlns:xsd="http://www.w3.org/2001/XMLSchema" xmlns:xs="http://www.w3.org/2001/XMLSchema" xmlns:p="http://schemas.microsoft.com/office/2006/metadata/properties" xmlns:ns2="8e8bd37b-a8c8-4824-9658-54c0c26ca91a" xmlns:ns3="ac112cf5-d0a0-4b8c-8e4e-4d53552f7679" targetNamespace="http://schemas.microsoft.com/office/2006/metadata/properties" ma:root="true" ma:fieldsID="ddce43ba78cc0dc395c68f5341ce3963" ns2:_="" ns3:_="">
    <xsd:import namespace="8e8bd37b-a8c8-4824-9658-54c0c26ca91a"/>
    <xsd:import namespace="ac112cf5-d0a0-4b8c-8e4e-4d53552f76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bd37b-a8c8-4824-9658-54c0c26ca9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112cf5-d0a0-4b8c-8e4e-4d53552f76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6D9B8D-CE1A-43AC-8035-7FAFB04642EC}">
  <ds:schemaRefs>
    <ds:schemaRef ds:uri="8e8bd37b-a8c8-4824-9658-54c0c26ca91a"/>
    <ds:schemaRef ds:uri="ac112cf5-d0a0-4b8c-8e4e-4d53552f76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EB7950-DB91-4609-9B07-C29DB3DABB20}">
  <ds:schemaRefs>
    <ds:schemaRef ds:uri="http://schemas.microsoft.com/sharepoint/v3/contenttype/forms"/>
  </ds:schemaRefs>
</ds:datastoreItem>
</file>

<file path=customXml/itemProps3.xml><?xml version="1.0" encoding="utf-8"?>
<ds:datastoreItem xmlns:ds="http://schemas.openxmlformats.org/officeDocument/2006/customXml" ds:itemID="{8B027731-EACF-4CA4-A18B-292B19201FDE}">
  <ds:schemaRefs>
    <ds:schemaRef ds:uri="http://purl.org/dc/dcmitype/"/>
    <ds:schemaRef ds:uri="http://schemas.microsoft.com/office/2006/metadata/properties"/>
    <ds:schemaRef ds:uri="ac112cf5-d0a0-4b8c-8e4e-4d53552f7679"/>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http://purl.org/dc/terms/"/>
    <ds:schemaRef ds:uri="8e8bd37b-a8c8-4824-9658-54c0c26ca91a"/>
  </ds:schemaRefs>
</ds:datastoreItem>
</file>

<file path=docProps/app.xml><?xml version="1.0" encoding="utf-8"?>
<Properties xmlns="http://schemas.openxmlformats.org/officeDocument/2006/extended-properties" xmlns:vt="http://schemas.openxmlformats.org/officeDocument/2006/docPropsVTypes">
  <Template>AFMC_Medicaid_PPTwidescreen_20230117_v1.0</Template>
  <TotalTime>2743</TotalTime>
  <Words>2683</Words>
  <Application>Microsoft Office PowerPoint</Application>
  <PresentationFormat>Widescreen</PresentationFormat>
  <Paragraphs>341</Paragraphs>
  <Slides>46</Slides>
  <Notes>42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46</vt:i4>
      </vt:variant>
    </vt:vector>
  </HeadingPairs>
  <TitlesOfParts>
    <vt:vector size="62" baseType="lpstr">
      <vt:lpstr>Adobe Clean DC</vt:lpstr>
      <vt:lpstr>Aptos</vt:lpstr>
      <vt:lpstr>Arial</vt:lpstr>
      <vt:lpstr>Calibri</vt:lpstr>
      <vt:lpstr>Calibri Light</vt:lpstr>
      <vt:lpstr>Courier New</vt:lpstr>
      <vt:lpstr>Helvetica</vt:lpstr>
      <vt:lpstr>Lucida Grande</vt:lpstr>
      <vt:lpstr>Noto Sans</vt:lpstr>
      <vt:lpstr>Nunito Sans</vt:lpstr>
      <vt:lpstr>Symbol</vt:lpstr>
      <vt:lpstr>Times New Roman</vt:lpstr>
      <vt:lpstr>Wingdings</vt:lpstr>
      <vt:lpstr>Office Theme</vt:lpstr>
      <vt:lpstr>Gainwell</vt:lpstr>
      <vt:lpstr>2_Office Theme</vt:lpstr>
      <vt:lpstr> Arkansas Medicaid  Dental Services</vt:lpstr>
      <vt:lpstr>Agenda</vt:lpstr>
      <vt:lpstr>Dental Services Transition and Beyond</vt:lpstr>
      <vt:lpstr>AFMC Provider Relations </vt:lpstr>
      <vt:lpstr>AFMC Provider Relations Team</vt:lpstr>
      <vt:lpstr>Provider Relations Updates</vt:lpstr>
      <vt:lpstr>Provider Relations Updates</vt:lpstr>
      <vt:lpstr>Provider Office Tools</vt:lpstr>
      <vt:lpstr>PowerPoint Presentation</vt:lpstr>
      <vt:lpstr>PowerPoint Presentation</vt:lpstr>
      <vt:lpstr>PowerPoint Presentation</vt:lpstr>
      <vt:lpstr> </vt:lpstr>
      <vt:lpstr>Arkansas Diamond Plan  </vt:lpstr>
      <vt:lpstr>Arkansas Diamond Plan</vt:lpstr>
      <vt:lpstr>Provider Enrollment</vt:lpstr>
      <vt:lpstr>Requirements for submitting EFT Individual Providers </vt:lpstr>
      <vt:lpstr>Requirements for submitting EFT Group/Facility Providers</vt:lpstr>
      <vt:lpstr>How to update demographic &amp; contact information </vt:lpstr>
      <vt:lpstr>   MMIS Outreach Team  Dental Billing Resources</vt:lpstr>
      <vt:lpstr> Healthcare Provider Portal portal.mmis.arkansas.gov/ARMedicaid </vt:lpstr>
      <vt:lpstr>Healthcare Portal Features </vt:lpstr>
      <vt:lpstr>Verifying Beneficiary Eligibility for Medicaid Dental Services </vt:lpstr>
      <vt:lpstr>Tools for Determining Beneficiary Eligibility</vt:lpstr>
      <vt:lpstr>Beneficiary Eligibility for Medicaid Dental Services</vt:lpstr>
      <vt:lpstr>Notes on Beneficiary Eligibility</vt:lpstr>
      <vt:lpstr>Verifying Benefit Limits </vt:lpstr>
      <vt:lpstr>Notes on Benefit Limits </vt:lpstr>
      <vt:lpstr>Ways to Submit Claims for Processing</vt:lpstr>
      <vt:lpstr>Vendor Specifications  </vt:lpstr>
      <vt:lpstr>New Dental Claims Training Tools</vt:lpstr>
      <vt:lpstr>AR Medicaid Dental Provider Manual  https://humanservices.arkansas.gov/divisions-shared-services/medical-services/helpful-information-for-providers/manuals/dental-prov/ </vt:lpstr>
      <vt:lpstr>Procedure Code Tables  https://humanservices.arkansas.gov/wp-content/uploads/DENTAL_ProcCodes.xlsx     </vt:lpstr>
      <vt:lpstr>Dental Fee Schedule</vt:lpstr>
      <vt:lpstr>Notes on Billing</vt:lpstr>
      <vt:lpstr>Acentra Health</vt:lpstr>
      <vt:lpstr>Acentra Health </vt:lpstr>
      <vt:lpstr>Prior Authorization Request Timeline </vt:lpstr>
      <vt:lpstr>Notes on Prior Authorizations</vt:lpstr>
      <vt:lpstr>Dentures and Orthodontics</vt:lpstr>
      <vt:lpstr>PA Process for Adult Dentures</vt:lpstr>
      <vt:lpstr>PA Process for Children’s Dentures</vt:lpstr>
      <vt:lpstr>Billing Process for Dentures</vt:lpstr>
      <vt:lpstr>Notes on Dentures</vt:lpstr>
      <vt:lpstr>Notes on Orthodontia</vt:lpstr>
      <vt:lpstr>Provider Resources</vt:lpstr>
      <vt:lpstr>PowerPoint Presentation</vt:lpstr>
    </vt:vector>
  </TitlesOfParts>
  <Company>AFMC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Sasha Lyubashevsky</dc:creator>
  <cp:lastModifiedBy>Tabitha Kinggard</cp:lastModifiedBy>
  <cp:revision>30</cp:revision>
  <dcterms:created xsi:type="dcterms:W3CDTF">2023-01-17T17:22:21Z</dcterms:created>
  <dcterms:modified xsi:type="dcterms:W3CDTF">2024-10-18T15:17:26Z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0x0101004B08E9AC9764E54AA350FD176976C97D</vt:lpwstr>
  </property>
  <property fmtid="{D5CDD505-2E9C-101B-9397-08002B2CF9AE}" pid="3" name="_dlc_DocIdItemGuid">
    <vt:lpwstr>e7869cc5-b950-4ade-84a7-184ee91b31e8</vt:lpwstr>
  </property>
</Properties>
</file>