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2"/>
  </p:sldMasterIdLst>
  <p:notesMasterIdLst>
    <p:notesMasterId r:id="rId13"/>
  </p:notesMasterIdLst>
  <p:sldIdLst>
    <p:sldId id="260" r:id="rId3"/>
    <p:sldId id="410" r:id="rId4"/>
    <p:sldId id="326" r:id="rId5"/>
    <p:sldId id="429" r:id="rId6"/>
    <p:sldId id="408" r:id="rId7"/>
    <p:sldId id="388" r:id="rId8"/>
    <p:sldId id="417" r:id="rId9"/>
    <p:sldId id="427" r:id="rId10"/>
    <p:sldId id="428" r:id="rId11"/>
    <p:sldId id="415" r:id="rId12"/>
  </p:sldIdLst>
  <p:sldSz cx="12192000" cy="6858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userDrawn="1">
          <p15:clr>
            <a:srgbClr val="A4A3A4"/>
          </p15:clr>
        </p15:guide>
        <p15:guide id="2" orient="horz" pos="2579" userDrawn="1">
          <p15:clr>
            <a:srgbClr val="A4A3A4"/>
          </p15:clr>
        </p15:guide>
        <p15:guide id="3" orient="horz" pos="1763" userDrawn="1">
          <p15:clr>
            <a:srgbClr val="A4A3A4"/>
          </p15:clr>
        </p15:guide>
        <p15:guide id="4" orient="horz" pos="1331" userDrawn="1">
          <p15:clr>
            <a:srgbClr val="A4A3A4"/>
          </p15:clr>
        </p15:guide>
        <p15:guide id="5" pos="3520" userDrawn="1">
          <p15:clr>
            <a:srgbClr val="A4A3A4"/>
          </p15:clr>
        </p15:guide>
        <p15:guide id="6" pos="5568" userDrawn="1">
          <p15:clr>
            <a:srgbClr val="A4A3A4"/>
          </p15:clr>
        </p15:guide>
        <p15:guide id="7" pos="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Hagan"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77D"/>
    <a:srgbClr val="0092D2"/>
    <a:srgbClr val="00B9E7"/>
    <a:srgbClr val="DF6421"/>
    <a:srgbClr val="F15A22"/>
    <a:srgbClr val="EC5A4F"/>
    <a:srgbClr val="000000"/>
    <a:srgbClr val="FFC600"/>
    <a:srgbClr val="17C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641" autoAdjust="0"/>
  </p:normalViewPr>
  <p:slideViewPr>
    <p:cSldViewPr>
      <p:cViewPr varScale="1">
        <p:scale>
          <a:sx n="77" d="100"/>
          <a:sy n="77" d="100"/>
        </p:scale>
        <p:origin x="763" y="43"/>
      </p:cViewPr>
      <p:guideLst>
        <p:guide orient="horz" pos="707"/>
        <p:guide orient="horz" pos="2579"/>
        <p:guide orient="horz" pos="1763"/>
        <p:guide orient="horz" pos="1331"/>
        <p:guide pos="3520"/>
        <p:guide pos="5568"/>
        <p:guide pos="384"/>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62" d="100"/>
          <a:sy n="62" d="100"/>
        </p:scale>
        <p:origin x="317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65EB5-616F-45AE-A240-FE6C4797A6E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AEDA85A5-9230-4393-B24D-229CEBE4CF1F}">
      <dgm:prSet phldrT="[Text]" custT="1"/>
      <dgm:spPr/>
      <dgm:t>
        <a:bodyPr/>
        <a:lstStyle/>
        <a:p>
          <a:pPr algn="ctr"/>
          <a:r>
            <a:rPr lang="en-US" sz="3200" b="1" dirty="0"/>
            <a:t>Continuity of Care (COC) Program</a:t>
          </a:r>
        </a:p>
      </dgm:t>
    </dgm:pt>
    <dgm:pt modelId="{358DE5EC-C6C5-4A54-A483-A0F379CBCD1F}" type="parTrans" cxnId="{B218EFB6-A58A-493B-B673-F704B96F81C7}">
      <dgm:prSet/>
      <dgm:spPr/>
      <dgm:t>
        <a:bodyPr/>
        <a:lstStyle/>
        <a:p>
          <a:endParaRPr lang="en-US"/>
        </a:p>
      </dgm:t>
    </dgm:pt>
    <dgm:pt modelId="{F5EDF792-1472-47C7-B838-34C3246B0C7E}" type="sibTrans" cxnId="{B218EFB6-A58A-493B-B673-F704B96F81C7}">
      <dgm:prSet/>
      <dgm:spPr/>
      <dgm:t>
        <a:bodyPr/>
        <a:lstStyle/>
        <a:p>
          <a:endParaRPr lang="en-US"/>
        </a:p>
      </dgm:t>
    </dgm:pt>
    <dgm:pt modelId="{214A650F-BE77-40FB-B788-C0B4930689E1}">
      <dgm:prSet phldrT="[Text]" custT="1"/>
      <dgm:spPr/>
      <dgm:t>
        <a:bodyPr/>
        <a:lstStyle/>
        <a:p>
          <a:pPr>
            <a:buFont typeface="Arial" panose="020B0604020202020204" pitchFamily="34" charset="0"/>
            <a:buChar char="•"/>
          </a:pPr>
          <a:r>
            <a:rPr lang="en-US" sz="2400" dirty="0"/>
            <a:t>Providers incentivized for engagement and addressing chronic conditions that roll up to HCC’s </a:t>
          </a:r>
        </a:p>
      </dgm:t>
    </dgm:pt>
    <dgm:pt modelId="{C142C871-00AE-43F7-8F44-24B94D8BB874}" type="parTrans" cxnId="{996EC381-7709-4108-963B-D1267BA4A10F}">
      <dgm:prSet/>
      <dgm:spPr/>
      <dgm:t>
        <a:bodyPr/>
        <a:lstStyle/>
        <a:p>
          <a:endParaRPr lang="en-US"/>
        </a:p>
      </dgm:t>
    </dgm:pt>
    <dgm:pt modelId="{C6BC88D7-DA98-4900-BAB2-26F38B940D3E}" type="sibTrans" cxnId="{996EC381-7709-4108-963B-D1267BA4A10F}">
      <dgm:prSet/>
      <dgm:spPr/>
      <dgm:t>
        <a:bodyPr/>
        <a:lstStyle/>
        <a:p>
          <a:endParaRPr lang="en-US"/>
        </a:p>
      </dgm:t>
    </dgm:pt>
    <dgm:pt modelId="{80F82924-7115-44CC-96C7-B01F4EBD0C32}">
      <dgm:prSet phldrT="[Text]" custT="1"/>
      <dgm:spPr/>
      <dgm:t>
        <a:bodyPr/>
        <a:lstStyle/>
        <a:p>
          <a:pPr algn="l">
            <a:buFont typeface="Arial" panose="020B0604020202020204" pitchFamily="34" charset="0"/>
            <a:buChar char="•"/>
          </a:pPr>
          <a:r>
            <a:rPr lang="en-US" sz="2400" dirty="0"/>
            <a:t>Providers incentivized for engagement and addressing quality gaps and chronic conditions that roll up to HCC’s</a:t>
          </a:r>
        </a:p>
      </dgm:t>
    </dgm:pt>
    <dgm:pt modelId="{8BF1C903-E44E-4DB5-B347-B7F1A3F4BE94}" type="parTrans" cxnId="{CEF60BFE-D6A1-40BF-9807-F65BB55DFF08}">
      <dgm:prSet/>
      <dgm:spPr/>
      <dgm:t>
        <a:bodyPr/>
        <a:lstStyle/>
        <a:p>
          <a:endParaRPr lang="en-US"/>
        </a:p>
      </dgm:t>
    </dgm:pt>
    <dgm:pt modelId="{BC048EF1-2E41-4877-9A56-44CCC005F858}" type="sibTrans" cxnId="{CEF60BFE-D6A1-40BF-9807-F65BB55DFF08}">
      <dgm:prSet/>
      <dgm:spPr/>
      <dgm:t>
        <a:bodyPr/>
        <a:lstStyle/>
        <a:p>
          <a:endParaRPr lang="en-US"/>
        </a:p>
      </dgm:t>
    </dgm:pt>
    <dgm:pt modelId="{226EC9D3-60BA-4E98-8825-22A21968570F}">
      <dgm:prSet phldrT="[Text]" custT="1"/>
      <dgm:spPr/>
      <dgm:t>
        <a:bodyPr anchor="ctr" anchorCtr="1"/>
        <a:lstStyle/>
        <a:p>
          <a:pPr algn="ctr"/>
          <a:r>
            <a:rPr lang="en-US" sz="3200" b="1" dirty="0"/>
            <a:t>In-Office Assessment (IOA) Program</a:t>
          </a:r>
          <a:endParaRPr lang="en-US" sz="3200" dirty="0"/>
        </a:p>
      </dgm:t>
    </dgm:pt>
    <dgm:pt modelId="{ACA9AA97-2CA2-457E-BA3F-B9AA11EC2246}" type="parTrans" cxnId="{ED08FD90-DC12-40F7-83F5-9BC62C5FBC0D}">
      <dgm:prSet/>
      <dgm:spPr/>
      <dgm:t>
        <a:bodyPr/>
        <a:lstStyle/>
        <a:p>
          <a:endParaRPr lang="en-US"/>
        </a:p>
      </dgm:t>
    </dgm:pt>
    <dgm:pt modelId="{D63060EE-2E46-4AA0-886E-68F145EB8938}" type="sibTrans" cxnId="{ED08FD90-DC12-40F7-83F5-9BC62C5FBC0D}">
      <dgm:prSet/>
      <dgm:spPr/>
      <dgm:t>
        <a:bodyPr/>
        <a:lstStyle/>
        <a:p>
          <a:endParaRPr lang="en-US"/>
        </a:p>
      </dgm:t>
    </dgm:pt>
    <dgm:pt modelId="{41799776-CACF-4885-B192-629DB23C95C9}" type="pres">
      <dgm:prSet presAssocID="{E2465EB5-616F-45AE-A240-FE6C4797A6E1}" presName="Name0" presStyleCnt="0">
        <dgm:presLayoutVars>
          <dgm:dir/>
          <dgm:animLvl val="lvl"/>
          <dgm:resizeHandles val="exact"/>
        </dgm:presLayoutVars>
      </dgm:prSet>
      <dgm:spPr/>
    </dgm:pt>
    <dgm:pt modelId="{76F1684D-50F3-4B74-A5FA-C0309D946E42}" type="pres">
      <dgm:prSet presAssocID="{AEDA85A5-9230-4393-B24D-229CEBE4CF1F}" presName="linNode" presStyleCnt="0"/>
      <dgm:spPr/>
    </dgm:pt>
    <dgm:pt modelId="{50F245D8-5864-402F-9705-79F2DD0F9571}" type="pres">
      <dgm:prSet presAssocID="{AEDA85A5-9230-4393-B24D-229CEBE4CF1F}" presName="parentText" presStyleLbl="node1" presStyleIdx="0" presStyleCnt="2">
        <dgm:presLayoutVars>
          <dgm:chMax val="1"/>
          <dgm:bulletEnabled val="1"/>
        </dgm:presLayoutVars>
      </dgm:prSet>
      <dgm:spPr/>
    </dgm:pt>
    <dgm:pt modelId="{BFF1271F-EC76-49FB-A851-C099B2E08936}" type="pres">
      <dgm:prSet presAssocID="{AEDA85A5-9230-4393-B24D-229CEBE4CF1F}" presName="descendantText" presStyleLbl="alignAccFollowNode1" presStyleIdx="0" presStyleCnt="2">
        <dgm:presLayoutVars>
          <dgm:bulletEnabled val="1"/>
        </dgm:presLayoutVars>
      </dgm:prSet>
      <dgm:spPr/>
    </dgm:pt>
    <dgm:pt modelId="{FF612CA7-7378-4FE7-B3BE-B147151F33CA}" type="pres">
      <dgm:prSet presAssocID="{F5EDF792-1472-47C7-B838-34C3246B0C7E}" presName="sp" presStyleCnt="0"/>
      <dgm:spPr/>
    </dgm:pt>
    <dgm:pt modelId="{76AFDB64-3F59-4F5E-8D11-1AE0CC421F7C}" type="pres">
      <dgm:prSet presAssocID="{226EC9D3-60BA-4E98-8825-22A21968570F}" presName="linNode" presStyleCnt="0"/>
      <dgm:spPr/>
    </dgm:pt>
    <dgm:pt modelId="{E71ACB02-AA91-4149-9DE9-E20AEA95CFC5}" type="pres">
      <dgm:prSet presAssocID="{226EC9D3-60BA-4E98-8825-22A21968570F}" presName="parentText" presStyleLbl="node1" presStyleIdx="1" presStyleCnt="2">
        <dgm:presLayoutVars>
          <dgm:chMax val="1"/>
          <dgm:bulletEnabled val="1"/>
        </dgm:presLayoutVars>
      </dgm:prSet>
      <dgm:spPr/>
    </dgm:pt>
    <dgm:pt modelId="{F79FECA0-D4B9-4346-828A-75E2D2FD79D5}" type="pres">
      <dgm:prSet presAssocID="{226EC9D3-60BA-4E98-8825-22A21968570F}" presName="descendantText" presStyleLbl="alignAccFollowNode1" presStyleIdx="1" presStyleCnt="2">
        <dgm:presLayoutVars>
          <dgm:bulletEnabled val="1"/>
        </dgm:presLayoutVars>
      </dgm:prSet>
      <dgm:spPr/>
    </dgm:pt>
  </dgm:ptLst>
  <dgm:cxnLst>
    <dgm:cxn modelId="{996EC381-7709-4108-963B-D1267BA4A10F}" srcId="{AEDA85A5-9230-4393-B24D-229CEBE4CF1F}" destId="{214A650F-BE77-40FB-B788-C0B4930689E1}" srcOrd="0" destOrd="0" parTransId="{C142C871-00AE-43F7-8F44-24B94D8BB874}" sibTransId="{C6BC88D7-DA98-4900-BAB2-26F38B940D3E}"/>
    <dgm:cxn modelId="{ED08FD90-DC12-40F7-83F5-9BC62C5FBC0D}" srcId="{E2465EB5-616F-45AE-A240-FE6C4797A6E1}" destId="{226EC9D3-60BA-4E98-8825-22A21968570F}" srcOrd="1" destOrd="0" parTransId="{ACA9AA97-2CA2-457E-BA3F-B9AA11EC2246}" sibTransId="{D63060EE-2E46-4AA0-886E-68F145EB8938}"/>
    <dgm:cxn modelId="{97461EAB-8840-4701-B255-37733C98F42E}" type="presOf" srcId="{E2465EB5-616F-45AE-A240-FE6C4797A6E1}" destId="{41799776-CACF-4885-B192-629DB23C95C9}" srcOrd="0" destOrd="0" presId="urn:microsoft.com/office/officeart/2005/8/layout/vList5"/>
    <dgm:cxn modelId="{B218EFB6-A58A-493B-B673-F704B96F81C7}" srcId="{E2465EB5-616F-45AE-A240-FE6C4797A6E1}" destId="{AEDA85A5-9230-4393-B24D-229CEBE4CF1F}" srcOrd="0" destOrd="0" parTransId="{358DE5EC-C6C5-4A54-A483-A0F379CBCD1F}" sibTransId="{F5EDF792-1472-47C7-B838-34C3246B0C7E}"/>
    <dgm:cxn modelId="{31E0A5BA-8970-477D-B4C8-E00434860377}" type="presOf" srcId="{AEDA85A5-9230-4393-B24D-229CEBE4CF1F}" destId="{50F245D8-5864-402F-9705-79F2DD0F9571}" srcOrd="0" destOrd="0" presId="urn:microsoft.com/office/officeart/2005/8/layout/vList5"/>
    <dgm:cxn modelId="{156B27CA-6CB7-4D3B-AA51-08286800298C}" type="presOf" srcId="{226EC9D3-60BA-4E98-8825-22A21968570F}" destId="{E71ACB02-AA91-4149-9DE9-E20AEA95CFC5}" srcOrd="0" destOrd="0" presId="urn:microsoft.com/office/officeart/2005/8/layout/vList5"/>
    <dgm:cxn modelId="{9984F7DA-DB48-412F-A29E-0EAF6504DD7F}" type="presOf" srcId="{80F82924-7115-44CC-96C7-B01F4EBD0C32}" destId="{F79FECA0-D4B9-4346-828A-75E2D2FD79D5}" srcOrd="0" destOrd="0" presId="urn:microsoft.com/office/officeart/2005/8/layout/vList5"/>
    <dgm:cxn modelId="{E09C89E5-67DD-46E6-9CD8-4E6D7DD291A3}" type="presOf" srcId="{214A650F-BE77-40FB-B788-C0B4930689E1}" destId="{BFF1271F-EC76-49FB-A851-C099B2E08936}" srcOrd="0" destOrd="0" presId="urn:microsoft.com/office/officeart/2005/8/layout/vList5"/>
    <dgm:cxn modelId="{CEF60BFE-D6A1-40BF-9807-F65BB55DFF08}" srcId="{226EC9D3-60BA-4E98-8825-22A21968570F}" destId="{80F82924-7115-44CC-96C7-B01F4EBD0C32}" srcOrd="0" destOrd="0" parTransId="{8BF1C903-E44E-4DB5-B347-B7F1A3F4BE94}" sibTransId="{BC048EF1-2E41-4877-9A56-44CCC005F858}"/>
    <dgm:cxn modelId="{CB5D3F79-6EA6-43D7-9A55-0B70B0153ECD}" type="presParOf" srcId="{41799776-CACF-4885-B192-629DB23C95C9}" destId="{76F1684D-50F3-4B74-A5FA-C0309D946E42}" srcOrd="0" destOrd="0" presId="urn:microsoft.com/office/officeart/2005/8/layout/vList5"/>
    <dgm:cxn modelId="{C1F02A75-7C2C-406F-8F7F-FCC080DC4789}" type="presParOf" srcId="{76F1684D-50F3-4B74-A5FA-C0309D946E42}" destId="{50F245D8-5864-402F-9705-79F2DD0F9571}" srcOrd="0" destOrd="0" presId="urn:microsoft.com/office/officeart/2005/8/layout/vList5"/>
    <dgm:cxn modelId="{A5B082A9-A3F6-4C64-BB52-CC7F5F52948C}" type="presParOf" srcId="{76F1684D-50F3-4B74-A5FA-C0309D946E42}" destId="{BFF1271F-EC76-49FB-A851-C099B2E08936}" srcOrd="1" destOrd="0" presId="urn:microsoft.com/office/officeart/2005/8/layout/vList5"/>
    <dgm:cxn modelId="{F534729F-D04A-447B-B939-CF0C493B9E3E}" type="presParOf" srcId="{41799776-CACF-4885-B192-629DB23C95C9}" destId="{FF612CA7-7378-4FE7-B3BE-B147151F33CA}" srcOrd="1" destOrd="0" presId="urn:microsoft.com/office/officeart/2005/8/layout/vList5"/>
    <dgm:cxn modelId="{CAE1F285-3853-4420-BF94-3D7A0020B1AA}" type="presParOf" srcId="{41799776-CACF-4885-B192-629DB23C95C9}" destId="{76AFDB64-3F59-4F5E-8D11-1AE0CC421F7C}" srcOrd="2" destOrd="0" presId="urn:microsoft.com/office/officeart/2005/8/layout/vList5"/>
    <dgm:cxn modelId="{092500D2-0E46-46CE-8C9B-944050F8C819}" type="presParOf" srcId="{76AFDB64-3F59-4F5E-8D11-1AE0CC421F7C}" destId="{E71ACB02-AA91-4149-9DE9-E20AEA95CFC5}" srcOrd="0" destOrd="0" presId="urn:microsoft.com/office/officeart/2005/8/layout/vList5"/>
    <dgm:cxn modelId="{A9D25659-F278-4A2A-BF67-32095F9C506A}" type="presParOf" srcId="{76AFDB64-3F59-4F5E-8D11-1AE0CC421F7C}" destId="{F79FECA0-D4B9-4346-828A-75E2D2FD79D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1271F-EC76-49FB-A851-C099B2E08936}">
      <dsp:nvSpPr>
        <dsp:cNvPr id="0" name=""/>
        <dsp:cNvSpPr/>
      </dsp:nvSpPr>
      <dsp:spPr>
        <a:xfrm rot="5400000">
          <a:off x="6828410" y="-2699086"/>
          <a:ext cx="1319563" cy="704771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Providers incentivized for engagement and addressing chronic conditions that roll up to HCC’s </a:t>
          </a:r>
        </a:p>
      </dsp:txBody>
      <dsp:txXfrm rot="-5400000">
        <a:off x="3964337" y="229403"/>
        <a:ext cx="6983294" cy="1190731"/>
      </dsp:txXfrm>
    </dsp:sp>
    <dsp:sp modelId="{50F245D8-5864-402F-9705-79F2DD0F9571}">
      <dsp:nvSpPr>
        <dsp:cNvPr id="0" name=""/>
        <dsp:cNvSpPr/>
      </dsp:nvSpPr>
      <dsp:spPr>
        <a:xfrm>
          <a:off x="0" y="41"/>
          <a:ext cx="3964336" cy="16494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Continuity of Care (COC) Program</a:t>
          </a:r>
        </a:p>
      </dsp:txBody>
      <dsp:txXfrm>
        <a:off x="80520" y="80561"/>
        <a:ext cx="3803296" cy="1488414"/>
      </dsp:txXfrm>
    </dsp:sp>
    <dsp:sp modelId="{F79FECA0-D4B9-4346-828A-75E2D2FD79D5}">
      <dsp:nvSpPr>
        <dsp:cNvPr id="0" name=""/>
        <dsp:cNvSpPr/>
      </dsp:nvSpPr>
      <dsp:spPr>
        <a:xfrm rot="5400000">
          <a:off x="6828410" y="-967158"/>
          <a:ext cx="1319563" cy="704771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Providers incentivized for engagement and addressing quality gaps and chronic conditions that roll up to HCC’s</a:t>
          </a:r>
        </a:p>
      </dsp:txBody>
      <dsp:txXfrm rot="-5400000">
        <a:off x="3964337" y="1961331"/>
        <a:ext cx="6983294" cy="1190731"/>
      </dsp:txXfrm>
    </dsp:sp>
    <dsp:sp modelId="{E71ACB02-AA91-4149-9DE9-E20AEA95CFC5}">
      <dsp:nvSpPr>
        <dsp:cNvPr id="0" name=""/>
        <dsp:cNvSpPr/>
      </dsp:nvSpPr>
      <dsp:spPr>
        <a:xfrm>
          <a:off x="0" y="1731968"/>
          <a:ext cx="3964336" cy="16494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1">
          <a:noAutofit/>
        </a:bodyPr>
        <a:lstStyle/>
        <a:p>
          <a:pPr marL="0" lvl="0" indent="0" algn="ctr" defTabSz="1422400">
            <a:lnSpc>
              <a:spcPct val="90000"/>
            </a:lnSpc>
            <a:spcBef>
              <a:spcPct val="0"/>
            </a:spcBef>
            <a:spcAft>
              <a:spcPct val="35000"/>
            </a:spcAft>
            <a:buNone/>
          </a:pPr>
          <a:r>
            <a:rPr lang="en-US" sz="3200" b="1" kern="1200" dirty="0"/>
            <a:t>In-Office Assessment (IOA) Program</a:t>
          </a:r>
          <a:endParaRPr lang="en-US" sz="3200" kern="1200" dirty="0"/>
        </a:p>
      </dsp:txBody>
      <dsp:txXfrm>
        <a:off x="80520" y="1812488"/>
        <a:ext cx="3803296" cy="14884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6A9D-C88B-4C3F-82F4-0AFD155D4518}" type="datetimeFigureOut">
              <a:rPr lang="en-US" smtClean="0"/>
              <a:t>12/10/2023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F518A-1A04-4056-9E81-DBBFDD55F6DA}" type="slidenum">
              <a:rPr lang="en-US" smtClean="0"/>
              <a:t>‹#›</a:t>
            </a:fld>
            <a:endParaRPr lang="en-US"/>
          </a:p>
        </p:txBody>
      </p:sp>
    </p:spTree>
    <p:extLst>
      <p:ext uri="{BB962C8B-B14F-4D97-AF65-F5344CB8AC3E}">
        <p14:creationId xmlns:p14="http://schemas.microsoft.com/office/powerpoint/2010/main" val="104733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EF518A-1A04-4056-9E81-DBBFDD55F6DA}" type="slidenum">
              <a:rPr lang="en-US" smtClean="0"/>
              <a:t>1</a:t>
            </a:fld>
            <a:endParaRPr lang="en-US"/>
          </a:p>
        </p:txBody>
      </p:sp>
    </p:spTree>
    <p:extLst>
      <p:ext uri="{BB962C8B-B14F-4D97-AF65-F5344CB8AC3E}">
        <p14:creationId xmlns:p14="http://schemas.microsoft.com/office/powerpoint/2010/main" val="134872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2</a:t>
            </a:fld>
            <a:endParaRPr lang="en-US"/>
          </a:p>
        </p:txBody>
      </p:sp>
    </p:spTree>
    <p:extLst>
      <p:ext uri="{BB962C8B-B14F-4D97-AF65-F5344CB8AC3E}">
        <p14:creationId xmlns:p14="http://schemas.microsoft.com/office/powerpoint/2010/main" val="250005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6</a:t>
            </a:fld>
            <a:endParaRPr lang="en-US"/>
          </a:p>
        </p:txBody>
      </p:sp>
    </p:spTree>
    <p:extLst>
      <p:ext uri="{BB962C8B-B14F-4D97-AF65-F5344CB8AC3E}">
        <p14:creationId xmlns:p14="http://schemas.microsoft.com/office/powerpoint/2010/main" val="335508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53133" y="2934136"/>
            <a:ext cx="6434067" cy="881653"/>
          </a:xfrm>
          <a:prstGeom prst="rect">
            <a:avLst/>
          </a:prstGeom>
          <a:ln>
            <a:noFill/>
          </a:ln>
        </p:spPr>
        <p:txBody>
          <a:bodyPr/>
          <a:lstStyle>
            <a:lvl1pPr algn="l">
              <a:defRPr sz="3200" b="0" i="0">
                <a:ln>
                  <a:noFill/>
                </a:ln>
                <a:solidFill>
                  <a:schemeClr val="accent3"/>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453133" y="4114800"/>
            <a:ext cx="6197600" cy="381920"/>
          </a:xfrm>
          <a:prstGeom prst="rect">
            <a:avLst/>
          </a:prstGeom>
        </p:spPr>
        <p:txBody>
          <a:bodyPr/>
          <a:lstStyle>
            <a:lvl1pPr marL="0" indent="0" algn="l">
              <a:buNone/>
              <a:defRPr sz="2000" i="1">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7" name="Straight Connector 6"/>
          <p:cNvCxnSpPr/>
          <p:nvPr userDrawn="1"/>
        </p:nvCxnSpPr>
        <p:spPr>
          <a:xfrm flipH="1">
            <a:off x="5588000" y="5334000"/>
            <a:ext cx="59944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DF13CB9-1A25-4D25-B76B-D6C2B6E7D2E5}"/>
              </a:ext>
            </a:extLst>
          </p:cNvPr>
          <p:cNvSpPr txBox="1"/>
          <p:nvPr userDrawn="1"/>
        </p:nvSpPr>
        <p:spPr>
          <a:xfrm>
            <a:off x="5453133" y="4876800"/>
            <a:ext cx="3919467" cy="523220"/>
          </a:xfrm>
          <a:prstGeom prst="rect">
            <a:avLst/>
          </a:prstGeom>
          <a:noFill/>
        </p:spPr>
        <p:txBody>
          <a:bodyPr wrap="square" rtlCol="0">
            <a:spAutoFit/>
          </a:bodyPr>
          <a:lstStyle/>
          <a:p>
            <a:r>
              <a:rPr lang="en-US" sz="2800" i="1" dirty="0">
                <a:solidFill>
                  <a:schemeClr val="accent2"/>
                </a:solidFill>
                <a:latin typeface="Arial" panose="020B0604020202020204" pitchFamily="34" charset="0"/>
                <a:cs typeface="Arial" panose="020B0604020202020204" pitchFamily="34" charset="0"/>
              </a:rPr>
              <a:t>December 15, 2023</a:t>
            </a:r>
            <a:endParaRPr lang="en-US" i="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6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2"/>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508000" y="404092"/>
            <a:ext cx="7620000" cy="609599"/>
          </a:xfrm>
          <a:prstGeom prst="rect">
            <a:avLst/>
          </a:prstGeom>
        </p:spPr>
        <p:txBody>
          <a:bodyPr vert="horz"/>
          <a:lstStyle>
            <a:lvl1pPr algn="l">
              <a:defRPr sz="4000">
                <a:solidFill>
                  <a:srgbClr val="AAC81E"/>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ADD0444A-6241-4521-87E6-B35F4D1EC2DE}"/>
              </a:ext>
            </a:extLst>
          </p:cNvPr>
          <p:cNvSpPr>
            <a:spLocks noGrp="1"/>
          </p:cNvSpPr>
          <p:nvPr>
            <p:ph type="sldNum" sz="quarter" idx="4"/>
          </p:nvPr>
        </p:nvSpPr>
        <p:spPr>
          <a:xfrm>
            <a:off x="9144000" y="6553200"/>
            <a:ext cx="2844800" cy="238125"/>
          </a:xfrm>
          <a:prstGeom prst="rect">
            <a:avLst/>
          </a:prstGeom>
        </p:spPr>
        <p:txBody>
          <a:bodyPr anchor="ctr" anchorCtr="0"/>
          <a:lstStyle>
            <a:lvl1pPr algn="r">
              <a:defRPr sz="1200" b="0">
                <a:solidFill>
                  <a:schemeClr val="bg1"/>
                </a:solidFill>
                <a:latin typeface="Arial"/>
                <a:cs typeface="Arial"/>
              </a:defRPr>
            </a:lvl1pPr>
          </a:lstStyle>
          <a:p>
            <a:pPr>
              <a:defRPr/>
            </a:pPr>
            <a:fld id="{838EFADD-6813-489E-8FB7-11BBF2FF54E3}" type="slidenum">
              <a:rPr lang="en-US" smtClean="0"/>
              <a:pPr>
                <a:defRPr/>
              </a:pPr>
              <a:t>‹#›</a:t>
            </a:fld>
            <a:endParaRPr lang="en-US" dirty="0"/>
          </a:p>
        </p:txBody>
      </p:sp>
    </p:spTree>
    <p:extLst>
      <p:ext uri="{BB962C8B-B14F-4D97-AF65-F5344CB8AC3E}">
        <p14:creationId xmlns:p14="http://schemas.microsoft.com/office/powerpoint/2010/main" val="85072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5D4A-F6EC-4E9E-A2F6-EFCEAE7FB248}"/>
              </a:ext>
            </a:extLst>
          </p:cNvPr>
          <p:cNvSpPr>
            <a:spLocks noGrp="1"/>
          </p:cNvSpPr>
          <p:nvPr>
            <p:ph type="title"/>
          </p:nvPr>
        </p:nvSpPr>
        <p:spPr>
          <a:xfrm>
            <a:off x="152400" y="2895600"/>
            <a:ext cx="10515600" cy="1325563"/>
          </a:xfrm>
          <a:prstGeom prst="rect">
            <a:avLst/>
          </a:prstGeom>
        </p:spPr>
        <p:txBody>
          <a:bodyPr/>
          <a:lstStyle>
            <a:lvl1pPr algn="l">
              <a:defRPr>
                <a:solidFill>
                  <a:schemeClr val="accent3"/>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F1B942FB-128C-4F44-8EAE-D229200F1399}"/>
              </a:ext>
            </a:extLst>
          </p:cNvPr>
          <p:cNvSpPr>
            <a:spLocks noGrp="1"/>
          </p:cNvSpPr>
          <p:nvPr>
            <p:ph type="sldNum" sz="quarter" idx="4"/>
          </p:nvPr>
        </p:nvSpPr>
        <p:spPr>
          <a:xfrm>
            <a:off x="9144000" y="6553200"/>
            <a:ext cx="28448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dirty="0"/>
          </a:p>
        </p:txBody>
      </p:sp>
    </p:spTree>
    <p:extLst>
      <p:ext uri="{BB962C8B-B14F-4D97-AF65-F5344CB8AC3E}">
        <p14:creationId xmlns:p14="http://schemas.microsoft.com/office/powerpoint/2010/main" val="3532213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6713295" y="6919245"/>
            <a:ext cx="184731" cy="369332"/>
          </a:xfrm>
          <a:prstGeom prst="rect">
            <a:avLst/>
          </a:prstGeom>
          <a:noFill/>
        </p:spPr>
        <p:txBody>
          <a:bodyPr wrap="none" rtlCol="0">
            <a:spAutoFit/>
          </a:bodyPr>
          <a:lstStyle/>
          <a:p>
            <a:endParaRPr lang="en-US" sz="1800" dirty="0"/>
          </a:p>
        </p:txBody>
      </p:sp>
      <p:pic>
        <p:nvPicPr>
          <p:cNvPr id="6" name="Picture 5" descr="LimeGradient_Wave_11in_forpp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04899"/>
            <a:ext cx="12192000" cy="1246909"/>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62345" y="1219200"/>
            <a:ext cx="3657855" cy="1530096"/>
          </a:xfrm>
          <a:prstGeom prst="rect">
            <a:avLst/>
          </a:prstGeom>
        </p:spPr>
      </p:pic>
    </p:spTree>
    <p:extLst>
      <p:ext uri="{BB962C8B-B14F-4D97-AF65-F5344CB8AC3E}">
        <p14:creationId xmlns:p14="http://schemas.microsoft.com/office/powerpoint/2010/main" val="1619144152"/>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imeGradient_Wave_11in_forpp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53125"/>
            <a:ext cx="12192000" cy="1246909"/>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10800" y="152400"/>
            <a:ext cx="1828799" cy="723682"/>
          </a:xfrm>
          <a:prstGeom prst="rect">
            <a:avLst/>
          </a:prstGeom>
        </p:spPr>
      </p:pic>
      <p:sp>
        <p:nvSpPr>
          <p:cNvPr id="3" name="TextBox 2">
            <a:extLst>
              <a:ext uri="{FF2B5EF4-FFF2-40B4-BE49-F238E27FC236}">
                <a16:creationId xmlns:a16="http://schemas.microsoft.com/office/drawing/2014/main" id="{C20E9950-2B1B-464F-B46E-973B1209D683}"/>
              </a:ext>
            </a:extLst>
          </p:cNvPr>
          <p:cNvSpPr txBox="1"/>
          <p:nvPr userDrawn="1"/>
        </p:nvSpPr>
        <p:spPr>
          <a:xfrm>
            <a:off x="101601" y="6460499"/>
            <a:ext cx="3429000" cy="276999"/>
          </a:xfrm>
          <a:prstGeom prst="rect">
            <a:avLst/>
          </a:prstGeom>
          <a:noFill/>
        </p:spPr>
        <p:txBody>
          <a:bodyPr wrap="square" rtlCol="0">
            <a:spAutoFit/>
          </a:bodyPr>
          <a:lstStyle/>
          <a:p>
            <a:r>
              <a:rPr lang="en-US" sz="1200" b="0" i="1" dirty="0">
                <a:solidFill>
                  <a:schemeClr val="bg1"/>
                </a:solidFill>
                <a:latin typeface="Arial" panose="020B0604020202020204" pitchFamily="34" charset="0"/>
                <a:cs typeface="Arial" panose="020B0604020202020204" pitchFamily="34" charset="0"/>
              </a:rPr>
              <a:t>Confidential &amp; Proprietary</a:t>
            </a:r>
          </a:p>
        </p:txBody>
      </p:sp>
      <p:sp>
        <p:nvSpPr>
          <p:cNvPr id="5" name="Slide Number Placeholder 5">
            <a:extLst>
              <a:ext uri="{FF2B5EF4-FFF2-40B4-BE49-F238E27FC236}">
                <a16:creationId xmlns:a16="http://schemas.microsoft.com/office/drawing/2014/main" id="{993A9FC8-46B9-47DA-B9CE-3BA6235B3B2F}"/>
              </a:ext>
            </a:extLst>
          </p:cNvPr>
          <p:cNvSpPr>
            <a:spLocks noGrp="1"/>
          </p:cNvSpPr>
          <p:nvPr>
            <p:ph type="sldNum" sz="quarter" idx="4"/>
          </p:nvPr>
        </p:nvSpPr>
        <p:spPr>
          <a:xfrm>
            <a:off x="9067800" y="6497030"/>
            <a:ext cx="2844800" cy="238125"/>
          </a:xfrm>
          <a:prstGeom prst="rect">
            <a:avLst/>
          </a:prstGeom>
        </p:spPr>
        <p:txBody>
          <a:bodyPr anchor="ctr" anchorCtr="0"/>
          <a:lstStyle>
            <a:lvl1pPr algn="r">
              <a:defRPr sz="1200" b="0">
                <a:solidFill>
                  <a:schemeClr val="bg1"/>
                </a:solidFill>
                <a:latin typeface="Arial"/>
                <a:cs typeface="Arial"/>
              </a:defRPr>
            </a:lvl1pPr>
          </a:lstStyle>
          <a:p>
            <a:pPr>
              <a:defRPr/>
            </a:pPr>
            <a:fld id="{838EFADD-6813-489E-8FB7-11BBF2FF54E3}" type="slidenum">
              <a:rPr lang="en-US" smtClean="0"/>
              <a:pPr>
                <a:defRPr/>
              </a:pPr>
              <a:t>‹#›</a:t>
            </a:fld>
            <a:endParaRPr lang="en-US" dirty="0"/>
          </a:p>
        </p:txBody>
      </p:sp>
    </p:spTree>
    <p:extLst>
      <p:ext uri="{BB962C8B-B14F-4D97-AF65-F5344CB8AC3E}">
        <p14:creationId xmlns:p14="http://schemas.microsoft.com/office/powerpoint/2010/main" val="1769733150"/>
      </p:ext>
    </p:extLst>
  </p:cSld>
  <p:clrMap bg1="lt1" tx1="dk1" bg2="lt2" tx2="dk2" accent1="accent1" accent2="accent2" accent3="accent3" accent4="accent4" accent5="accent5" accent6="accent6" hlink="hlink" folHlink="folHlink"/>
  <p:sldLayoutIdLst>
    <p:sldLayoutId id="2147483652" r:id="rId1"/>
    <p:sldLayoutId id="214748365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en-US" dirty="0"/>
              <a:t>2024 ARHOME Strategic Plan</a:t>
            </a:r>
          </a:p>
        </p:txBody>
      </p:sp>
    </p:spTree>
    <p:extLst>
      <p:ext uri="{BB962C8B-B14F-4D97-AF65-F5344CB8AC3E}">
        <p14:creationId xmlns:p14="http://schemas.microsoft.com/office/powerpoint/2010/main" val="18435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885B37-6A36-4C6F-B8F8-943A9D7F4267}"/>
              </a:ext>
            </a:extLst>
          </p:cNvPr>
          <p:cNvSpPr>
            <a:spLocks noGrp="1"/>
          </p:cNvSpPr>
          <p:nvPr>
            <p:ph idx="1"/>
          </p:nvPr>
        </p:nvSpPr>
        <p:spPr>
          <a:xfrm>
            <a:off x="304800" y="990600"/>
            <a:ext cx="11582400" cy="4571999"/>
          </a:xfrm>
        </p:spPr>
        <p:txBody>
          <a:bodyPr/>
          <a:lstStyle/>
          <a:p>
            <a:r>
              <a:rPr lang="en-US" sz="2800" dirty="0">
                <a:solidFill>
                  <a:schemeClr val="tx1"/>
                </a:solidFill>
              </a:rPr>
              <a:t>Members Empowered to Succeed SUD (METS SUD) Program</a:t>
            </a:r>
          </a:p>
          <a:p>
            <a:pPr lvl="1"/>
            <a:r>
              <a:rPr lang="en-US" sz="1600" dirty="0">
                <a:solidFill>
                  <a:schemeClr val="bg2">
                    <a:lumMod val="10000"/>
                  </a:schemeClr>
                </a:solidFill>
                <a:cs typeface="Arial" panose="020B0604020202020204" pitchFamily="34" charset="0"/>
              </a:rPr>
              <a:t>The METS SUD program is a behavioral health program that works with members who have significant behavioral health outpatient utilization with a primary diagnosis of substance use and substance related treatment being provided. Clinical Liaisons work closely with the providers to identify any treatment needs, barriers to success in treatment and potential solutions.</a:t>
            </a:r>
            <a:endParaRPr lang="en-US" dirty="0">
              <a:solidFill>
                <a:schemeClr val="tx1"/>
              </a:solidFill>
            </a:endParaRPr>
          </a:p>
          <a:p>
            <a:r>
              <a:rPr lang="en-US" sz="2800" dirty="0">
                <a:solidFill>
                  <a:schemeClr val="tx1"/>
                </a:solidFill>
              </a:rPr>
              <a:t>Value-Based Care (VBC) Program with Quartet</a:t>
            </a:r>
          </a:p>
          <a:p>
            <a:pPr lvl="1">
              <a:defRPr/>
            </a:pPr>
            <a:r>
              <a:rPr lang="en-US" sz="1600" kern="0" spc="-23" dirty="0">
                <a:solidFill>
                  <a:srgbClr val="000000"/>
                </a:solidFill>
                <a:sym typeface="Arial"/>
              </a:rPr>
              <a:t>VBC m</a:t>
            </a:r>
            <a:r>
              <a:rPr lang="en-US" sz="1600" kern="0" spc="-23" dirty="0">
                <a:solidFill>
                  <a:srgbClr val="000000"/>
                </a:solidFill>
                <a:cs typeface="Arial"/>
                <a:sym typeface="Arial"/>
              </a:rPr>
              <a:t>odel that connects the most critical events in a members’ journey to financial incentives for behavioral health practices. Key components of the payment model include: Treatment initiation, </a:t>
            </a:r>
            <a:r>
              <a:rPr lang="en-US" sz="1600" kern="0" spc="-23" dirty="0">
                <a:solidFill>
                  <a:srgbClr val="000000"/>
                </a:solidFill>
                <a:sym typeface="Arial"/>
              </a:rPr>
              <a:t>a</a:t>
            </a:r>
            <a:r>
              <a:rPr lang="en-US" sz="1600" kern="0" spc="-23" dirty="0">
                <a:solidFill>
                  <a:srgbClr val="000000"/>
                </a:solidFill>
                <a:cs typeface="Arial"/>
                <a:sym typeface="Arial"/>
              </a:rPr>
              <a:t>ssessment completion and </a:t>
            </a:r>
            <a:r>
              <a:rPr lang="en-US" sz="1600" kern="0" spc="-23" dirty="0">
                <a:solidFill>
                  <a:srgbClr val="000000"/>
                </a:solidFill>
                <a:sym typeface="Arial"/>
              </a:rPr>
              <a:t>i</a:t>
            </a:r>
            <a:r>
              <a:rPr lang="en-US" sz="1600" kern="0" spc="-23" dirty="0">
                <a:solidFill>
                  <a:srgbClr val="000000"/>
                </a:solidFill>
                <a:cs typeface="Arial"/>
                <a:sym typeface="Arial"/>
              </a:rPr>
              <a:t>mprovement </a:t>
            </a:r>
            <a:r>
              <a:rPr lang="en-US" sz="1600" kern="0" spc="-23" dirty="0">
                <a:solidFill>
                  <a:srgbClr val="000000"/>
                </a:solidFill>
                <a:sym typeface="Arial"/>
              </a:rPr>
              <a:t>and c</a:t>
            </a:r>
            <a:r>
              <a:rPr lang="en-US" sz="1600" kern="0" spc="-23" dirty="0">
                <a:solidFill>
                  <a:srgbClr val="000000"/>
                </a:solidFill>
                <a:cs typeface="Arial"/>
                <a:sym typeface="Arial"/>
              </a:rPr>
              <a:t>ommunity </a:t>
            </a:r>
            <a:r>
              <a:rPr lang="en-US" sz="1600" kern="0" spc="-23" dirty="0">
                <a:solidFill>
                  <a:srgbClr val="000000"/>
                </a:solidFill>
                <a:sym typeface="Arial"/>
              </a:rPr>
              <a:t>t</a:t>
            </a:r>
            <a:r>
              <a:rPr lang="en-US" sz="1600" kern="0" spc="-23" dirty="0">
                <a:solidFill>
                  <a:srgbClr val="000000"/>
                </a:solidFill>
                <a:cs typeface="Arial"/>
                <a:sym typeface="Arial"/>
              </a:rPr>
              <a:t>enure. </a:t>
            </a:r>
            <a:endParaRPr lang="en-US" dirty="0">
              <a:solidFill>
                <a:schemeClr val="tx1"/>
              </a:solidFill>
            </a:endParaRPr>
          </a:p>
          <a:p>
            <a:r>
              <a:rPr lang="en-US" sz="2800" dirty="0">
                <a:solidFill>
                  <a:schemeClr val="tx1"/>
                </a:solidFill>
              </a:rPr>
              <a:t>Choose Tomorrow</a:t>
            </a:r>
            <a:r>
              <a:rPr lang="en-US" sz="2800" baseline="30000" dirty="0">
                <a:solidFill>
                  <a:schemeClr val="tx1"/>
                </a:solidFill>
              </a:rPr>
              <a:t>®</a:t>
            </a:r>
            <a:r>
              <a:rPr lang="en-US" sz="2800" dirty="0">
                <a:solidFill>
                  <a:schemeClr val="tx1"/>
                </a:solidFill>
              </a:rPr>
              <a:t> </a:t>
            </a:r>
          </a:p>
          <a:p>
            <a:pPr lvl="1"/>
            <a:r>
              <a:rPr lang="en-US" sz="1600" dirty="0"/>
              <a:t>Comprehensively trained staff will use evidence-based practices to screen for suicide risk, develop member driven safety planning, support transition of care, and monitor member’s treatment progress to improve outcomes and prevent suicide.</a:t>
            </a:r>
            <a:endParaRPr lang="en-US" sz="1600" dirty="0">
              <a:solidFill>
                <a:schemeClr val="tx1"/>
              </a:solidFill>
            </a:endParaRPr>
          </a:p>
          <a:p>
            <a:r>
              <a:rPr lang="en-US" sz="2800" dirty="0" err="1">
                <a:solidFill>
                  <a:schemeClr val="tx1"/>
                </a:solidFill>
              </a:rPr>
              <a:t>FindHelp</a:t>
            </a:r>
            <a:r>
              <a:rPr lang="en-US" sz="2800" dirty="0">
                <a:solidFill>
                  <a:schemeClr val="tx1"/>
                </a:solidFill>
              </a:rPr>
              <a:t> </a:t>
            </a:r>
          </a:p>
          <a:p>
            <a:pPr lvl="1"/>
            <a:r>
              <a:rPr lang="en-US" sz="1600" dirty="0"/>
              <a:t>S</a:t>
            </a:r>
            <a:r>
              <a:rPr lang="en-US" sz="1600" dirty="0">
                <a:solidFill>
                  <a:schemeClr val="tx1"/>
                </a:solidFill>
              </a:rPr>
              <a:t>ocial care platform that connects members to social care needs including groceries, childcare, transportation, housing assistance, legal aid, and much more. </a:t>
            </a:r>
          </a:p>
          <a:p>
            <a:pPr lvl="1"/>
            <a:endParaRPr lang="en-US" sz="16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p>
        </p:txBody>
      </p:sp>
      <p:sp>
        <p:nvSpPr>
          <p:cNvPr id="4" name="Title 3">
            <a:extLst>
              <a:ext uri="{FF2B5EF4-FFF2-40B4-BE49-F238E27FC236}">
                <a16:creationId xmlns:a16="http://schemas.microsoft.com/office/drawing/2014/main" id="{AE4DD7BB-B79A-F6B4-A959-9E3457CDD023}"/>
              </a:ext>
            </a:extLst>
          </p:cNvPr>
          <p:cNvSpPr>
            <a:spLocks noGrp="1"/>
          </p:cNvSpPr>
          <p:nvPr>
            <p:ph type="title"/>
          </p:nvPr>
        </p:nvSpPr>
        <p:spPr>
          <a:xfrm>
            <a:off x="311426" y="114300"/>
            <a:ext cx="8864600" cy="609599"/>
          </a:xfrm>
        </p:spPr>
        <p:txBody>
          <a:bodyPr/>
          <a:lstStyle/>
          <a:p>
            <a:r>
              <a:rPr lang="en-US" sz="3600" b="1" dirty="0">
                <a:solidFill>
                  <a:schemeClr val="tx1"/>
                </a:solidFill>
                <a:effectLst>
                  <a:outerShdw blurRad="38100" dist="38100" dir="2700000" algn="tl">
                    <a:srgbClr val="000000">
                      <a:alpha val="43137"/>
                    </a:srgbClr>
                  </a:outerShdw>
                </a:effectLst>
              </a:rPr>
              <a:t>2024 New Program Implementations</a:t>
            </a:r>
          </a:p>
        </p:txBody>
      </p:sp>
      <p:sp>
        <p:nvSpPr>
          <p:cNvPr id="3" name="Slide Number Placeholder 2">
            <a:extLst>
              <a:ext uri="{FF2B5EF4-FFF2-40B4-BE49-F238E27FC236}">
                <a16:creationId xmlns:a16="http://schemas.microsoft.com/office/drawing/2014/main" id="{A86FC6E5-F7A5-7BDB-CB42-68C829D477AC}"/>
              </a:ext>
            </a:extLst>
          </p:cNvPr>
          <p:cNvSpPr>
            <a:spLocks noGrp="1"/>
          </p:cNvSpPr>
          <p:nvPr>
            <p:ph type="sldNum" sz="quarter" idx="4"/>
          </p:nvPr>
        </p:nvSpPr>
        <p:spPr/>
        <p:txBody>
          <a:bodyPr/>
          <a:lstStyle/>
          <a:p>
            <a:pPr>
              <a:defRPr/>
            </a:pPr>
            <a:fld id="{838EFADD-6813-489E-8FB7-11BBF2FF54E3}" type="slidenum">
              <a:rPr lang="en-US" smtClean="0"/>
              <a:t>10</a:t>
            </a:fld>
            <a:endParaRPr lang="en-US" dirty="0"/>
          </a:p>
        </p:txBody>
      </p:sp>
    </p:spTree>
    <p:extLst>
      <p:ext uri="{BB962C8B-B14F-4D97-AF65-F5344CB8AC3E}">
        <p14:creationId xmlns:p14="http://schemas.microsoft.com/office/powerpoint/2010/main" val="187715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D61AD4-AAD2-4BF2-A953-F783A03A6C35}"/>
              </a:ext>
            </a:extLst>
          </p:cNvPr>
          <p:cNvSpPr>
            <a:spLocks noGrp="1"/>
          </p:cNvSpPr>
          <p:nvPr>
            <p:ph idx="1"/>
          </p:nvPr>
        </p:nvSpPr>
        <p:spPr>
          <a:xfrm>
            <a:off x="508000" y="1447800"/>
            <a:ext cx="11277600" cy="4571999"/>
          </a:xfrm>
        </p:spPr>
        <p:txBody>
          <a:bodyPr/>
          <a:lstStyle/>
          <a:p>
            <a:pPr marL="0" indent="0">
              <a:buNone/>
            </a:pPr>
            <a:r>
              <a:rPr lang="en-US" sz="2400" dirty="0">
                <a:solidFill>
                  <a:schemeClr val="tx1"/>
                </a:solidFill>
              </a:rPr>
              <a:t>Arkansas Health &amp; Wellness centers the ARHOME strategy around two program goals established by the Department of Human Services.</a:t>
            </a:r>
          </a:p>
          <a:p>
            <a:endParaRPr lang="en-US" sz="2400" dirty="0">
              <a:solidFill>
                <a:schemeClr val="tx1"/>
              </a:solidFill>
            </a:endParaRPr>
          </a:p>
          <a:p>
            <a:r>
              <a:rPr lang="en-US" sz="2400" dirty="0">
                <a:solidFill>
                  <a:schemeClr val="tx1"/>
                </a:solidFill>
              </a:rPr>
              <a:t>Improve the health outcomes of ARHOME participants through the use of incentives; particularly in maternal and infant health, rural health, behavioral health, and those suffering from chronic diseases</a:t>
            </a:r>
          </a:p>
          <a:p>
            <a:endParaRPr lang="en-US" sz="2400" dirty="0">
              <a:solidFill>
                <a:schemeClr val="tx1"/>
              </a:solidFill>
            </a:endParaRPr>
          </a:p>
          <a:p>
            <a:r>
              <a:rPr lang="en-US" sz="2400" dirty="0">
                <a:solidFill>
                  <a:schemeClr val="tx1"/>
                </a:solidFill>
              </a:rPr>
              <a:t>Provide incentives and supports to assist ARHOME participants in moving out of poverty, up the economic ladder towards independence; particularly young adults in target populations</a:t>
            </a:r>
          </a:p>
        </p:txBody>
      </p:sp>
      <p:sp>
        <p:nvSpPr>
          <p:cNvPr id="4" name="Title 3">
            <a:extLst>
              <a:ext uri="{FF2B5EF4-FFF2-40B4-BE49-F238E27FC236}">
                <a16:creationId xmlns:a16="http://schemas.microsoft.com/office/drawing/2014/main" id="{E507CEB3-E3DF-4527-85B5-A8F0E844E22C}"/>
              </a:ext>
            </a:extLst>
          </p:cNvPr>
          <p:cNvSpPr>
            <a:spLocks noGrp="1"/>
          </p:cNvSpPr>
          <p:nvPr>
            <p:ph type="title"/>
          </p:nvPr>
        </p:nvSpPr>
        <p:spPr/>
        <p:txBody>
          <a:bodyPr/>
          <a:lstStyle/>
          <a:p>
            <a:r>
              <a:rPr lang="en-US" sz="3200" b="1" dirty="0">
                <a:solidFill>
                  <a:schemeClr val="tx1"/>
                </a:solidFill>
                <a:effectLst>
                  <a:outerShdw blurRad="38100" dist="38100" dir="2700000" algn="tl">
                    <a:srgbClr val="000000">
                      <a:alpha val="43137"/>
                    </a:srgbClr>
                  </a:outerShdw>
                </a:effectLst>
              </a:rPr>
              <a:t>ARHOME Program Goals</a:t>
            </a:r>
          </a:p>
        </p:txBody>
      </p:sp>
      <p:sp>
        <p:nvSpPr>
          <p:cNvPr id="2" name="Slide Number Placeholder 1">
            <a:extLst>
              <a:ext uri="{FF2B5EF4-FFF2-40B4-BE49-F238E27FC236}">
                <a16:creationId xmlns:a16="http://schemas.microsoft.com/office/drawing/2014/main" id="{EBFE3E06-6AD2-4D8D-A1C0-7FEC63FFEDA8}"/>
              </a:ext>
            </a:extLst>
          </p:cNvPr>
          <p:cNvSpPr>
            <a:spLocks noGrp="1"/>
          </p:cNvSpPr>
          <p:nvPr>
            <p:ph type="sldNum" sz="quarter" idx="4"/>
          </p:nvPr>
        </p:nvSpPr>
        <p:spPr/>
        <p:txBody>
          <a:bodyPr/>
          <a:lstStyle/>
          <a:p>
            <a:pPr>
              <a:defRPr/>
            </a:pPr>
            <a:fld id="{838EFADD-6813-489E-8FB7-11BBF2FF54E3}" type="slidenum">
              <a:rPr lang="en-US" smtClean="0"/>
              <a:pPr>
                <a:defRPr/>
              </a:pPr>
              <a:t>2</a:t>
            </a:fld>
            <a:endParaRPr lang="en-US" dirty="0"/>
          </a:p>
        </p:txBody>
      </p:sp>
    </p:spTree>
    <p:extLst>
      <p:ext uri="{BB962C8B-B14F-4D97-AF65-F5344CB8AC3E}">
        <p14:creationId xmlns:p14="http://schemas.microsoft.com/office/powerpoint/2010/main" val="375068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BD5C40-E1F0-457E-A5F3-00A62DDA7112}"/>
              </a:ext>
            </a:extLst>
          </p:cNvPr>
          <p:cNvSpPr>
            <a:spLocks noGrp="1"/>
          </p:cNvSpPr>
          <p:nvPr>
            <p:ph type="title"/>
          </p:nvPr>
        </p:nvSpPr>
        <p:spPr>
          <a:xfrm>
            <a:off x="508000" y="404092"/>
            <a:ext cx="7620000" cy="609599"/>
          </a:xfrm>
        </p:spPr>
        <p:txBody>
          <a:bodyPr/>
          <a:lstStyle/>
          <a:p>
            <a:r>
              <a:rPr lang="en-US" sz="3600" b="1" dirty="0">
                <a:solidFill>
                  <a:schemeClr val="tx1"/>
                </a:solidFill>
                <a:effectLst>
                  <a:outerShdw blurRad="38100" dist="38100" dir="2700000" algn="tl">
                    <a:srgbClr val="000000">
                      <a:alpha val="43137"/>
                    </a:srgbClr>
                  </a:outerShdw>
                </a:effectLst>
              </a:rPr>
              <a:t>ARHOME 2024</a:t>
            </a:r>
            <a:r>
              <a:rPr lang="en-US" sz="3600" b="1" dirty="0">
                <a:solidFill>
                  <a:srgbClr val="CB177D"/>
                </a:solidFill>
                <a:effectLst>
                  <a:outerShdw blurRad="38100" dist="38100" dir="2700000" algn="tl">
                    <a:srgbClr val="000000">
                      <a:alpha val="43137"/>
                    </a:srgbClr>
                  </a:outerShdw>
                </a:effectLst>
              </a:rPr>
              <a:t> </a:t>
            </a:r>
            <a:r>
              <a:rPr lang="en-US" sz="3600" b="1" dirty="0">
                <a:solidFill>
                  <a:schemeClr val="tx1"/>
                </a:solidFill>
                <a:effectLst>
                  <a:outerShdw blurRad="38100" dist="38100" dir="2700000" algn="tl">
                    <a:srgbClr val="000000">
                      <a:alpha val="43137"/>
                    </a:srgbClr>
                  </a:outerShdw>
                </a:effectLst>
              </a:rPr>
              <a:t>Strategic Plan </a:t>
            </a:r>
          </a:p>
        </p:txBody>
      </p:sp>
      <p:sp>
        <p:nvSpPr>
          <p:cNvPr id="7" name="Content Placeholder 1">
            <a:extLst>
              <a:ext uri="{FF2B5EF4-FFF2-40B4-BE49-F238E27FC236}">
                <a16:creationId xmlns:a16="http://schemas.microsoft.com/office/drawing/2014/main" id="{06D945A9-6FF4-4F83-B91D-B904665A8FAF}"/>
              </a:ext>
            </a:extLst>
          </p:cNvPr>
          <p:cNvSpPr>
            <a:spLocks noGrp="1"/>
          </p:cNvSpPr>
          <p:nvPr>
            <p:ph idx="1"/>
          </p:nvPr>
        </p:nvSpPr>
        <p:spPr>
          <a:xfrm>
            <a:off x="531648" y="1447800"/>
            <a:ext cx="11150600" cy="4571999"/>
          </a:xfrm>
        </p:spPr>
        <p:txBody>
          <a:bodyPr/>
          <a:lstStyle/>
          <a:p>
            <a:pPr marL="0" indent="0">
              <a:buNone/>
            </a:pPr>
            <a:r>
              <a:rPr lang="en-US" sz="2400" dirty="0">
                <a:solidFill>
                  <a:schemeClr val="tx1"/>
                </a:solidFill>
              </a:rPr>
              <a:t>Arkansas Health &amp; Wellness plans to further strengthen existing programs, while implementing new programs, to address the needs of our members. As the Health Plan looks towards the future, new programs will be implemented to address:</a:t>
            </a:r>
          </a:p>
          <a:p>
            <a:pPr marL="0" indent="0">
              <a:buNone/>
            </a:pPr>
            <a:endParaRPr lang="en-US" sz="1800" b="1" dirty="0">
              <a:solidFill>
                <a:schemeClr val="tx1"/>
              </a:solidFill>
            </a:endParaRPr>
          </a:p>
          <a:p>
            <a:pPr lvl="1">
              <a:buFont typeface="Courier New" panose="02070309020205020404" pitchFamily="49" charset="0"/>
              <a:buChar char="o"/>
            </a:pPr>
            <a:r>
              <a:rPr lang="en-US" sz="2000" dirty="0">
                <a:solidFill>
                  <a:schemeClr val="tx1"/>
                </a:solidFill>
              </a:rPr>
              <a:t>Substance Use Disorder (SUD)</a:t>
            </a:r>
          </a:p>
          <a:p>
            <a:pPr lvl="1">
              <a:buFont typeface="Courier New" panose="02070309020205020404" pitchFamily="49" charset="0"/>
              <a:buChar char="o"/>
            </a:pPr>
            <a:r>
              <a:rPr lang="en-US" sz="2000" dirty="0">
                <a:solidFill>
                  <a:schemeClr val="tx1"/>
                </a:solidFill>
              </a:rPr>
              <a:t>Social Determinants of Health (SDOH)</a:t>
            </a:r>
          </a:p>
          <a:p>
            <a:pPr lvl="1">
              <a:buFont typeface="Courier New" panose="02070309020205020404" pitchFamily="49" charset="0"/>
              <a:buChar char="o"/>
            </a:pPr>
            <a:r>
              <a:rPr lang="en-US" sz="2000" dirty="0">
                <a:solidFill>
                  <a:schemeClr val="tx1"/>
                </a:solidFill>
              </a:rPr>
              <a:t>Behavioral Health</a:t>
            </a:r>
          </a:p>
          <a:p>
            <a:pPr lvl="1">
              <a:buFont typeface="Courier New" panose="02070309020205020404" pitchFamily="49" charset="0"/>
              <a:buChar char="o"/>
            </a:pPr>
            <a:r>
              <a:rPr lang="en-US" sz="2000" dirty="0">
                <a:solidFill>
                  <a:schemeClr val="tx1"/>
                </a:solidFill>
              </a:rPr>
              <a:t>Suicide Prevention</a:t>
            </a:r>
          </a:p>
          <a:p>
            <a:endParaRPr lang="en-US" sz="2400" dirty="0">
              <a:solidFill>
                <a:schemeClr val="tx1"/>
              </a:solidFill>
            </a:endParaRPr>
          </a:p>
          <a:p>
            <a:endParaRPr lang="en-US" sz="2400" dirty="0">
              <a:solidFill>
                <a:schemeClr val="tx1"/>
              </a:solidFill>
            </a:endParaRPr>
          </a:p>
          <a:p>
            <a:pPr marL="0" indent="0">
              <a:buNone/>
            </a:pPr>
            <a:br>
              <a:rPr lang="en-US" sz="1600" dirty="0"/>
            </a:br>
            <a:endParaRPr lang="en-US" sz="1600" dirty="0">
              <a:solidFill>
                <a:schemeClr val="accent4"/>
              </a:solidFill>
            </a:endParaRPr>
          </a:p>
          <a:p>
            <a:pPr marL="0" indent="0">
              <a:buNone/>
            </a:pPr>
            <a:endParaRPr lang="en-US" sz="2400" dirty="0">
              <a:solidFill>
                <a:srgbClr val="CB177D"/>
              </a:solidFill>
            </a:endParaRPr>
          </a:p>
          <a:p>
            <a:pPr marL="0" indent="0">
              <a:buNone/>
            </a:pPr>
            <a:endParaRPr lang="en-US" sz="2400" dirty="0">
              <a:solidFill>
                <a:srgbClr val="CB177D"/>
              </a:solidFill>
            </a:endParaRPr>
          </a:p>
        </p:txBody>
      </p:sp>
      <p:sp>
        <p:nvSpPr>
          <p:cNvPr id="2" name="Slide Number Placeholder 1">
            <a:extLst>
              <a:ext uri="{FF2B5EF4-FFF2-40B4-BE49-F238E27FC236}">
                <a16:creationId xmlns:a16="http://schemas.microsoft.com/office/drawing/2014/main" id="{D05F5AFE-52A7-44B2-AF48-26AF82EA65DE}"/>
              </a:ext>
            </a:extLst>
          </p:cNvPr>
          <p:cNvSpPr>
            <a:spLocks noGrp="1"/>
          </p:cNvSpPr>
          <p:nvPr>
            <p:ph type="sldNum" sz="quarter" idx="4"/>
          </p:nvPr>
        </p:nvSpPr>
        <p:spPr/>
        <p:txBody>
          <a:bodyPr/>
          <a:lstStyle/>
          <a:p>
            <a:pPr>
              <a:defRPr/>
            </a:pPr>
            <a:fld id="{838EFADD-6813-489E-8FB7-11BBF2FF54E3}" type="slidenum">
              <a:rPr lang="en-US" smtClean="0"/>
              <a:pPr>
                <a:defRPr/>
              </a:pPr>
              <a:t>3</a:t>
            </a:fld>
            <a:endParaRPr lang="en-US" dirty="0"/>
          </a:p>
        </p:txBody>
      </p:sp>
      <p:pic>
        <p:nvPicPr>
          <p:cNvPr id="4104" name="Picture 8" descr="How to Plan for Future Financial Goals and Juggle Today's Bills">
            <a:extLst>
              <a:ext uri="{FF2B5EF4-FFF2-40B4-BE49-F238E27FC236}">
                <a16:creationId xmlns:a16="http://schemas.microsoft.com/office/drawing/2014/main" id="{7AE75FE4-D6B2-44EA-910C-2A7B26D3C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191000"/>
            <a:ext cx="3049752" cy="20294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45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4DD7BB-B79A-F6B4-A959-9E3457CDD023}"/>
              </a:ext>
            </a:extLst>
          </p:cNvPr>
          <p:cNvSpPr>
            <a:spLocks noGrp="1"/>
          </p:cNvSpPr>
          <p:nvPr>
            <p:ph type="title"/>
          </p:nvPr>
        </p:nvSpPr>
        <p:spPr>
          <a:xfrm>
            <a:off x="1701800" y="2667000"/>
            <a:ext cx="8864600" cy="609599"/>
          </a:xfrm>
        </p:spPr>
        <p:txBody>
          <a:bodyPr/>
          <a:lstStyle/>
          <a:p>
            <a:r>
              <a:rPr lang="en-US" sz="3600" b="1" dirty="0">
                <a:solidFill>
                  <a:schemeClr val="tx1"/>
                </a:solidFill>
                <a:effectLst>
                  <a:outerShdw blurRad="38100" dist="38100" dir="2700000" algn="tl">
                    <a:srgbClr val="000000">
                      <a:alpha val="43137"/>
                    </a:srgbClr>
                  </a:outerShdw>
                </a:effectLst>
              </a:rPr>
              <a:t>2024 Continuance of Existing Programs</a:t>
            </a:r>
          </a:p>
        </p:txBody>
      </p:sp>
      <p:sp>
        <p:nvSpPr>
          <p:cNvPr id="3" name="Slide Number Placeholder 2">
            <a:extLst>
              <a:ext uri="{FF2B5EF4-FFF2-40B4-BE49-F238E27FC236}">
                <a16:creationId xmlns:a16="http://schemas.microsoft.com/office/drawing/2014/main" id="{A86FC6E5-F7A5-7BDB-CB42-68C829D477AC}"/>
              </a:ext>
            </a:extLst>
          </p:cNvPr>
          <p:cNvSpPr>
            <a:spLocks noGrp="1"/>
          </p:cNvSpPr>
          <p:nvPr>
            <p:ph type="sldNum" sz="quarter" idx="4"/>
          </p:nvPr>
        </p:nvSpPr>
        <p:spPr/>
        <p:txBody>
          <a:bodyPr/>
          <a:lstStyle/>
          <a:p>
            <a:pPr>
              <a:defRPr/>
            </a:pPr>
            <a:fld id="{838EFADD-6813-489E-8FB7-11BBF2FF54E3}" type="slidenum">
              <a:rPr lang="en-US" smtClean="0"/>
              <a:t>4</a:t>
            </a:fld>
            <a:endParaRPr lang="en-US" dirty="0"/>
          </a:p>
        </p:txBody>
      </p:sp>
    </p:spTree>
    <p:extLst>
      <p:ext uri="{BB962C8B-B14F-4D97-AF65-F5344CB8AC3E}">
        <p14:creationId xmlns:p14="http://schemas.microsoft.com/office/powerpoint/2010/main" val="269496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3E80BE6-FD23-416D-A776-8C7C6C67DF8E}"/>
              </a:ext>
            </a:extLst>
          </p:cNvPr>
          <p:cNvSpPr>
            <a:spLocks noGrp="1"/>
          </p:cNvSpPr>
          <p:nvPr>
            <p:ph type="title"/>
          </p:nvPr>
        </p:nvSpPr>
        <p:spPr>
          <a:xfrm>
            <a:off x="279400" y="278307"/>
            <a:ext cx="10287000" cy="685800"/>
          </a:xfrm>
        </p:spPr>
        <p:txBody>
          <a:bodyPr/>
          <a:lstStyle/>
          <a:p>
            <a:r>
              <a:rPr lang="en-US" sz="3600" b="1" dirty="0">
                <a:solidFill>
                  <a:schemeClr val="tx1"/>
                </a:solidFill>
                <a:effectLst>
                  <a:outerShdw blurRad="38100" dist="38100" dir="2700000" algn="tl">
                    <a:srgbClr val="000000">
                      <a:alpha val="43137"/>
                    </a:srgbClr>
                  </a:outerShdw>
                </a:effectLst>
              </a:rPr>
              <a:t>2024 My Health Pays</a:t>
            </a:r>
            <a:r>
              <a:rPr lang="en-US" sz="3600" b="1" baseline="30000" dirty="0">
                <a:solidFill>
                  <a:schemeClr val="tx1"/>
                </a:solidFill>
                <a:effectLst>
                  <a:outerShdw blurRad="38100" dist="38100" dir="2700000" algn="tl">
                    <a:srgbClr val="000000">
                      <a:alpha val="43137"/>
                    </a:srgbClr>
                  </a:outerShdw>
                </a:effectLst>
              </a:rPr>
              <a:t>®  </a:t>
            </a:r>
            <a:r>
              <a:rPr lang="en-US" sz="3600" b="1" dirty="0">
                <a:solidFill>
                  <a:schemeClr val="tx1"/>
                </a:solidFill>
                <a:effectLst>
                  <a:outerShdw blurRad="38100" dist="38100" dir="2700000" algn="tl">
                    <a:srgbClr val="000000">
                      <a:alpha val="43137"/>
                    </a:srgbClr>
                  </a:outerShdw>
                </a:effectLst>
              </a:rPr>
              <a:t>Member Incentives</a:t>
            </a:r>
          </a:p>
        </p:txBody>
      </p:sp>
      <p:sp>
        <p:nvSpPr>
          <p:cNvPr id="10" name="Slide Number Placeholder 9">
            <a:extLst>
              <a:ext uri="{FF2B5EF4-FFF2-40B4-BE49-F238E27FC236}">
                <a16:creationId xmlns:a16="http://schemas.microsoft.com/office/drawing/2014/main" id="{2794D216-7A1D-4896-9649-5F257EC885EF}"/>
              </a:ext>
            </a:extLst>
          </p:cNvPr>
          <p:cNvSpPr>
            <a:spLocks noGrp="1"/>
          </p:cNvSpPr>
          <p:nvPr>
            <p:ph type="sldNum" sz="quarter" idx="4"/>
          </p:nvPr>
        </p:nvSpPr>
        <p:spPr/>
        <p:txBody>
          <a:bodyPr/>
          <a:lstStyle/>
          <a:p>
            <a:pPr>
              <a:defRPr/>
            </a:pPr>
            <a:fld id="{838EFADD-6813-489E-8FB7-11BBF2FF54E3}" type="slidenum">
              <a:rPr lang="en-US" smtClean="0"/>
              <a:pPr>
                <a:defRPr/>
              </a:pPr>
              <a:t>5</a:t>
            </a:fld>
            <a:endParaRPr lang="en-US" dirty="0"/>
          </a:p>
        </p:txBody>
      </p:sp>
      <p:sp>
        <p:nvSpPr>
          <p:cNvPr id="3" name="TextBox 2">
            <a:extLst>
              <a:ext uri="{FF2B5EF4-FFF2-40B4-BE49-F238E27FC236}">
                <a16:creationId xmlns:a16="http://schemas.microsoft.com/office/drawing/2014/main" id="{30B422B0-C9B3-4865-A329-A698E5CE8678}"/>
              </a:ext>
            </a:extLst>
          </p:cNvPr>
          <p:cNvSpPr txBox="1"/>
          <p:nvPr/>
        </p:nvSpPr>
        <p:spPr>
          <a:xfrm>
            <a:off x="279400" y="1066800"/>
            <a:ext cx="5359400" cy="5262979"/>
          </a:xfrm>
          <a:prstGeom prst="rect">
            <a:avLst/>
          </a:prstGeom>
          <a:noFill/>
        </p:spPr>
        <p:txBody>
          <a:bodyPr wrap="square" rtlCol="0">
            <a:spAutoFit/>
          </a:bodyPr>
          <a:lstStyle/>
          <a:p>
            <a:r>
              <a:rPr lang="en-US" sz="2000" dirty="0"/>
              <a:t>My Health Pays</a:t>
            </a:r>
            <a:r>
              <a:rPr lang="en-US" sz="2000" baseline="30000" dirty="0"/>
              <a:t>® </a:t>
            </a:r>
            <a:r>
              <a:rPr lang="en-US" sz="2000" dirty="0"/>
              <a:t>rewards members for the healthy decisions they make daily. Members can complete clinical activities and participate in challenges and power-ups, to earn rewards (up to </a:t>
            </a:r>
            <a:r>
              <a:rPr lang="en-US" sz="2000" b="1" dirty="0"/>
              <a:t>5,000</a:t>
            </a:r>
            <a:r>
              <a:rPr lang="en-US" sz="2000" dirty="0"/>
              <a:t>) that convert into money (</a:t>
            </a:r>
            <a:r>
              <a:rPr lang="en-US" sz="2000" i="1" dirty="0"/>
              <a:t>up to </a:t>
            </a:r>
            <a:r>
              <a:rPr lang="en-US" sz="2000" b="1" i="1" dirty="0"/>
              <a:t>$500</a:t>
            </a:r>
            <a:r>
              <a:rPr lang="en-US" sz="2000" dirty="0"/>
              <a:t>). The money can be used to shop at the Rewards store online or used towards healthcare related costs or monthly bills, including:</a:t>
            </a:r>
          </a:p>
          <a:p>
            <a:endParaRPr lang="en-US" sz="2000" dirty="0"/>
          </a:p>
          <a:p>
            <a:pPr marL="285750" indent="-285750">
              <a:buFont typeface="Arial" panose="020B0604020202020204" pitchFamily="34" charset="0"/>
              <a:buChar char="•"/>
            </a:pPr>
            <a:r>
              <a:rPr lang="en-US" sz="2000" dirty="0"/>
              <a:t>Monthly premiums</a:t>
            </a:r>
          </a:p>
          <a:p>
            <a:pPr marL="285750" indent="-285750">
              <a:buFont typeface="Arial" panose="020B0604020202020204" pitchFamily="34" charset="0"/>
              <a:buChar char="•"/>
            </a:pPr>
            <a:r>
              <a:rPr lang="en-US" sz="2000" dirty="0"/>
              <a:t>Copays, deductibles, coinsurance</a:t>
            </a:r>
          </a:p>
          <a:p>
            <a:pPr marL="285750" indent="-285750">
              <a:buFont typeface="Arial" panose="020B0604020202020204" pitchFamily="34" charset="0"/>
              <a:buChar char="•"/>
            </a:pPr>
            <a:r>
              <a:rPr lang="en-US" sz="2000" dirty="0"/>
              <a:t>Utilities (gas, electric, water)</a:t>
            </a:r>
          </a:p>
          <a:p>
            <a:pPr marL="285750" indent="-285750">
              <a:buFont typeface="Arial" panose="020B0604020202020204" pitchFamily="34" charset="0"/>
              <a:buChar char="•"/>
            </a:pPr>
            <a:r>
              <a:rPr lang="en-US" sz="2000" dirty="0"/>
              <a:t>Telecommunication (cell phone)</a:t>
            </a:r>
          </a:p>
          <a:p>
            <a:pPr marL="285750" indent="-285750">
              <a:buFont typeface="Arial" panose="020B0604020202020204" pitchFamily="34" charset="0"/>
              <a:buChar char="•"/>
            </a:pPr>
            <a:r>
              <a:rPr lang="en-US" sz="2000" dirty="0"/>
              <a:t>Transportation, Education, Rent, Childcare</a:t>
            </a:r>
          </a:p>
          <a:p>
            <a:endParaRPr lang="en-US" dirty="0"/>
          </a:p>
          <a:p>
            <a:endParaRPr lang="en-US" dirty="0"/>
          </a:p>
        </p:txBody>
      </p:sp>
      <p:pic>
        <p:nvPicPr>
          <p:cNvPr id="4" name="Picture 3">
            <a:extLst>
              <a:ext uri="{FF2B5EF4-FFF2-40B4-BE49-F238E27FC236}">
                <a16:creationId xmlns:a16="http://schemas.microsoft.com/office/drawing/2014/main" id="{761221B3-FD44-418F-877C-6BC02A43C233}"/>
              </a:ext>
            </a:extLst>
          </p:cNvPr>
          <p:cNvPicPr>
            <a:picLocks noChangeAspect="1"/>
          </p:cNvPicPr>
          <p:nvPr/>
        </p:nvPicPr>
        <p:blipFill>
          <a:blip r:embed="rId2"/>
          <a:stretch>
            <a:fillRect/>
          </a:stretch>
        </p:blipFill>
        <p:spPr>
          <a:xfrm>
            <a:off x="6477000" y="1371600"/>
            <a:ext cx="4382112" cy="1124107"/>
          </a:xfrm>
          <a:prstGeom prst="rect">
            <a:avLst/>
          </a:prstGeom>
        </p:spPr>
      </p:pic>
      <p:pic>
        <p:nvPicPr>
          <p:cNvPr id="7" name="Picture 6">
            <a:extLst>
              <a:ext uri="{FF2B5EF4-FFF2-40B4-BE49-F238E27FC236}">
                <a16:creationId xmlns:a16="http://schemas.microsoft.com/office/drawing/2014/main" id="{59817BAE-5FA4-4598-8142-F82C941E40FD}"/>
              </a:ext>
            </a:extLst>
          </p:cNvPr>
          <p:cNvPicPr>
            <a:picLocks noChangeAspect="1"/>
          </p:cNvPicPr>
          <p:nvPr/>
        </p:nvPicPr>
        <p:blipFill rotWithShape="1">
          <a:blip r:embed="rId3"/>
          <a:srcRect l="5895" r="1"/>
          <a:stretch/>
        </p:blipFill>
        <p:spPr>
          <a:xfrm>
            <a:off x="5824922" y="2804596"/>
            <a:ext cx="1219201" cy="1533739"/>
          </a:xfrm>
          <a:prstGeom prst="rect">
            <a:avLst/>
          </a:prstGeom>
        </p:spPr>
      </p:pic>
      <p:pic>
        <p:nvPicPr>
          <p:cNvPr id="9" name="Picture 8">
            <a:extLst>
              <a:ext uri="{FF2B5EF4-FFF2-40B4-BE49-F238E27FC236}">
                <a16:creationId xmlns:a16="http://schemas.microsoft.com/office/drawing/2014/main" id="{3225177E-A3FD-4108-8393-7C836CF3C60F}"/>
              </a:ext>
            </a:extLst>
          </p:cNvPr>
          <p:cNvPicPr>
            <a:picLocks noChangeAspect="1"/>
          </p:cNvPicPr>
          <p:nvPr/>
        </p:nvPicPr>
        <p:blipFill>
          <a:blip r:embed="rId4"/>
          <a:stretch>
            <a:fillRect/>
          </a:stretch>
        </p:blipFill>
        <p:spPr>
          <a:xfrm>
            <a:off x="7378775" y="3508285"/>
            <a:ext cx="1219200" cy="1564640"/>
          </a:xfrm>
          <a:prstGeom prst="rect">
            <a:avLst/>
          </a:prstGeom>
        </p:spPr>
      </p:pic>
      <p:pic>
        <p:nvPicPr>
          <p:cNvPr id="12" name="Picture 11">
            <a:extLst>
              <a:ext uri="{FF2B5EF4-FFF2-40B4-BE49-F238E27FC236}">
                <a16:creationId xmlns:a16="http://schemas.microsoft.com/office/drawing/2014/main" id="{897C9F4D-EA43-438A-A388-C5E0B8A4C4CF}"/>
              </a:ext>
            </a:extLst>
          </p:cNvPr>
          <p:cNvPicPr>
            <a:picLocks noChangeAspect="1"/>
          </p:cNvPicPr>
          <p:nvPr/>
        </p:nvPicPr>
        <p:blipFill rotWithShape="1">
          <a:blip r:embed="rId5"/>
          <a:srcRect l="8584"/>
          <a:stretch/>
        </p:blipFill>
        <p:spPr>
          <a:xfrm>
            <a:off x="8932627" y="2756964"/>
            <a:ext cx="1219201" cy="1581371"/>
          </a:xfrm>
          <a:prstGeom prst="rect">
            <a:avLst/>
          </a:prstGeom>
        </p:spPr>
      </p:pic>
      <p:pic>
        <p:nvPicPr>
          <p:cNvPr id="15" name="Picture 14">
            <a:extLst>
              <a:ext uri="{FF2B5EF4-FFF2-40B4-BE49-F238E27FC236}">
                <a16:creationId xmlns:a16="http://schemas.microsoft.com/office/drawing/2014/main" id="{4B736D29-C350-4036-8013-FEEB2E9BDD40}"/>
              </a:ext>
            </a:extLst>
          </p:cNvPr>
          <p:cNvPicPr>
            <a:picLocks noChangeAspect="1"/>
          </p:cNvPicPr>
          <p:nvPr/>
        </p:nvPicPr>
        <p:blipFill>
          <a:blip r:embed="rId6"/>
          <a:stretch>
            <a:fillRect/>
          </a:stretch>
        </p:blipFill>
        <p:spPr>
          <a:xfrm>
            <a:off x="10486479" y="3510607"/>
            <a:ext cx="1171739" cy="1562318"/>
          </a:xfrm>
          <a:prstGeom prst="rect">
            <a:avLst/>
          </a:prstGeom>
        </p:spPr>
      </p:pic>
      <p:sp>
        <p:nvSpPr>
          <p:cNvPr id="11" name="TextBox 10">
            <a:extLst>
              <a:ext uri="{FF2B5EF4-FFF2-40B4-BE49-F238E27FC236}">
                <a16:creationId xmlns:a16="http://schemas.microsoft.com/office/drawing/2014/main" id="{79433319-3BC3-4283-AD91-3AEA04868BAC}"/>
              </a:ext>
            </a:extLst>
          </p:cNvPr>
          <p:cNvSpPr txBox="1"/>
          <p:nvPr/>
        </p:nvSpPr>
        <p:spPr>
          <a:xfrm>
            <a:off x="6951427" y="5608446"/>
            <a:ext cx="3962400" cy="707886"/>
          </a:xfrm>
          <a:prstGeom prst="rect">
            <a:avLst/>
          </a:prstGeom>
          <a:noFill/>
          <a:ln>
            <a:solidFill>
              <a:schemeClr val="tx2"/>
            </a:solidFill>
          </a:ln>
        </p:spPr>
        <p:txBody>
          <a:bodyPr wrap="square" rtlCol="0">
            <a:spAutoFit/>
          </a:bodyPr>
          <a:lstStyle/>
          <a:p>
            <a:pPr algn="ctr"/>
            <a:r>
              <a:rPr lang="en-US" sz="2000" dirty="0"/>
              <a:t>Points to Dollar Conversion Rate</a:t>
            </a:r>
          </a:p>
          <a:p>
            <a:pPr algn="ctr"/>
            <a:r>
              <a:rPr lang="en-US" sz="2000" dirty="0"/>
              <a:t>10 points = $1</a:t>
            </a:r>
          </a:p>
        </p:txBody>
      </p:sp>
    </p:spTree>
    <p:extLst>
      <p:ext uri="{BB962C8B-B14F-4D97-AF65-F5344CB8AC3E}">
        <p14:creationId xmlns:p14="http://schemas.microsoft.com/office/powerpoint/2010/main" val="101412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B031BA-2AD2-4A9E-8848-2F170F798701}"/>
              </a:ext>
            </a:extLst>
          </p:cNvPr>
          <p:cNvSpPr>
            <a:spLocks noGrp="1"/>
          </p:cNvSpPr>
          <p:nvPr>
            <p:ph type="sldNum" sz="quarter" idx="4"/>
          </p:nvPr>
        </p:nvSpPr>
        <p:spPr/>
        <p:txBody>
          <a:bodyPr/>
          <a:lstStyle/>
          <a:p>
            <a:pPr>
              <a:defRPr/>
            </a:pPr>
            <a:fld id="{838EFADD-6813-489E-8FB7-11BBF2FF54E3}" type="slidenum">
              <a:rPr lang="en-US" smtClean="0"/>
              <a:pPr>
                <a:defRPr/>
              </a:pPr>
              <a:t>6</a:t>
            </a:fld>
            <a:endParaRPr lang="en-US" dirty="0"/>
          </a:p>
        </p:txBody>
      </p:sp>
      <p:graphicFrame>
        <p:nvGraphicFramePr>
          <p:cNvPr id="8" name="Table 9">
            <a:extLst>
              <a:ext uri="{FF2B5EF4-FFF2-40B4-BE49-F238E27FC236}">
                <a16:creationId xmlns:a16="http://schemas.microsoft.com/office/drawing/2014/main" id="{1D03BC0B-BC6D-4C69-9493-557A4F57EBCC}"/>
              </a:ext>
            </a:extLst>
          </p:cNvPr>
          <p:cNvGraphicFramePr>
            <a:graphicFrameLocks noGrp="1"/>
          </p:cNvGraphicFramePr>
          <p:nvPr>
            <p:extLst>
              <p:ext uri="{D42A27DB-BD31-4B8C-83A1-F6EECF244321}">
                <p14:modId xmlns:p14="http://schemas.microsoft.com/office/powerpoint/2010/main" val="4127252836"/>
              </p:ext>
            </p:extLst>
          </p:nvPr>
        </p:nvGraphicFramePr>
        <p:xfrm>
          <a:off x="6096000" y="1153346"/>
          <a:ext cx="5791200" cy="4907280"/>
        </p:xfrm>
        <a:graphic>
          <a:graphicData uri="http://schemas.openxmlformats.org/drawingml/2006/table">
            <a:tbl>
              <a:tblPr firstRow="1" bandRow="1">
                <a:tableStyleId>{00A15C55-8517-42AA-B614-E9B94910E393}</a:tableStyleId>
              </a:tblPr>
              <a:tblGrid>
                <a:gridCol w="3667760">
                  <a:extLst>
                    <a:ext uri="{9D8B030D-6E8A-4147-A177-3AD203B41FA5}">
                      <a16:colId xmlns:a16="http://schemas.microsoft.com/office/drawing/2014/main" val="1160331018"/>
                    </a:ext>
                  </a:extLst>
                </a:gridCol>
                <a:gridCol w="1061720">
                  <a:extLst>
                    <a:ext uri="{9D8B030D-6E8A-4147-A177-3AD203B41FA5}">
                      <a16:colId xmlns:a16="http://schemas.microsoft.com/office/drawing/2014/main" val="2396145421"/>
                    </a:ext>
                  </a:extLst>
                </a:gridCol>
                <a:gridCol w="1061720">
                  <a:extLst>
                    <a:ext uri="{9D8B030D-6E8A-4147-A177-3AD203B41FA5}">
                      <a16:colId xmlns:a16="http://schemas.microsoft.com/office/drawing/2014/main" val="3027540258"/>
                    </a:ext>
                  </a:extLst>
                </a:gridCol>
              </a:tblGrid>
              <a:tr h="498430">
                <a:tc>
                  <a:txBody>
                    <a:bodyPr/>
                    <a:lstStyle/>
                    <a:p>
                      <a:pPr algn="ctr"/>
                      <a:r>
                        <a:rPr lang="en-US" sz="1400" dirty="0"/>
                        <a:t>Activity</a:t>
                      </a:r>
                    </a:p>
                  </a:txBody>
                  <a:tcPr anchor="ctr" anchorCtr="1"/>
                </a:tc>
                <a:tc>
                  <a:txBody>
                    <a:bodyPr/>
                    <a:lstStyle/>
                    <a:p>
                      <a:pPr algn="ctr"/>
                      <a:r>
                        <a:rPr lang="en-US" sz="1400" dirty="0"/>
                        <a:t>Points Value</a:t>
                      </a:r>
                    </a:p>
                  </a:txBody>
                  <a:tcPr anchor="ctr" anchorCtr="1"/>
                </a:tc>
                <a:tc>
                  <a:txBody>
                    <a:bodyPr/>
                    <a:lstStyle/>
                    <a:p>
                      <a:pPr algn="ctr"/>
                      <a:r>
                        <a:rPr lang="en-US" sz="1400" dirty="0"/>
                        <a:t>Dollar Amount</a:t>
                      </a:r>
                    </a:p>
                  </a:txBody>
                  <a:tcPr anchor="ctr" anchorCtr="1"/>
                </a:tc>
                <a:extLst>
                  <a:ext uri="{0D108BD9-81ED-4DB2-BD59-A6C34878D82A}">
                    <a16:rowId xmlns:a16="http://schemas.microsoft.com/office/drawing/2014/main" val="991340795"/>
                  </a:ext>
                </a:extLst>
              </a:tr>
              <a:tr h="274320">
                <a:tc>
                  <a:txBody>
                    <a:bodyPr/>
                    <a:lstStyle/>
                    <a:p>
                      <a:r>
                        <a:rPr lang="en-US" sz="1200" dirty="0"/>
                        <a:t>Annual Wellness Visit</a:t>
                      </a:r>
                    </a:p>
                  </a:txBody>
                  <a:tcPr/>
                </a:tc>
                <a:tc>
                  <a:txBody>
                    <a:bodyPr/>
                    <a:lstStyle/>
                    <a:p>
                      <a:pPr algn="ctr"/>
                      <a:r>
                        <a:rPr lang="en-US" sz="1200" dirty="0"/>
                        <a:t>500</a:t>
                      </a:r>
                    </a:p>
                  </a:txBody>
                  <a:tcPr/>
                </a:tc>
                <a:tc>
                  <a:txBody>
                    <a:bodyPr/>
                    <a:lstStyle/>
                    <a:p>
                      <a:pPr algn="ctr"/>
                      <a:r>
                        <a:rPr lang="en-US" sz="1200" dirty="0"/>
                        <a:t>$50</a:t>
                      </a:r>
                    </a:p>
                  </a:txBody>
                  <a:tcPr/>
                </a:tc>
                <a:extLst>
                  <a:ext uri="{0D108BD9-81ED-4DB2-BD59-A6C34878D82A}">
                    <a16:rowId xmlns:a16="http://schemas.microsoft.com/office/drawing/2014/main" val="104335083"/>
                  </a:ext>
                </a:extLst>
              </a:tr>
              <a:tr h="274320">
                <a:tc>
                  <a:txBody>
                    <a:bodyPr/>
                    <a:lstStyle/>
                    <a:p>
                      <a:r>
                        <a:rPr lang="en-US" sz="1200" dirty="0"/>
                        <a:t>Comprehensive Diabetes Management Challenge</a:t>
                      </a:r>
                    </a:p>
                  </a:txBody>
                  <a:tcPr/>
                </a:tc>
                <a:tc>
                  <a:txBody>
                    <a:bodyPr/>
                    <a:lstStyle/>
                    <a:p>
                      <a:pPr algn="ctr"/>
                      <a:r>
                        <a:rPr lang="en-US" sz="1200" dirty="0"/>
                        <a:t>1000</a:t>
                      </a:r>
                    </a:p>
                  </a:txBody>
                  <a:tcPr/>
                </a:tc>
                <a:tc>
                  <a:txBody>
                    <a:bodyPr/>
                    <a:lstStyle/>
                    <a:p>
                      <a:pPr algn="ctr"/>
                      <a:r>
                        <a:rPr lang="en-US" sz="1200" dirty="0"/>
                        <a:t>$100</a:t>
                      </a:r>
                    </a:p>
                  </a:txBody>
                  <a:tcPr/>
                </a:tc>
                <a:extLst>
                  <a:ext uri="{0D108BD9-81ED-4DB2-BD59-A6C34878D82A}">
                    <a16:rowId xmlns:a16="http://schemas.microsoft.com/office/drawing/2014/main" val="2392256862"/>
                  </a:ext>
                </a:extLst>
              </a:tr>
              <a:tr h="274320">
                <a:tc>
                  <a:txBody>
                    <a:bodyPr/>
                    <a:lstStyle/>
                    <a:p>
                      <a:r>
                        <a:rPr lang="en-US" sz="1200" dirty="0"/>
                        <a:t>Comprehensive Care Management Participation</a:t>
                      </a:r>
                    </a:p>
                  </a:txBody>
                  <a:tcPr/>
                </a:tc>
                <a:tc>
                  <a:txBody>
                    <a:bodyPr/>
                    <a:lstStyle/>
                    <a:p>
                      <a:pPr algn="ctr"/>
                      <a:r>
                        <a:rPr lang="en-US" sz="1200" dirty="0"/>
                        <a:t>1500</a:t>
                      </a:r>
                    </a:p>
                  </a:txBody>
                  <a:tcPr/>
                </a:tc>
                <a:tc>
                  <a:txBody>
                    <a:bodyPr/>
                    <a:lstStyle/>
                    <a:p>
                      <a:pPr algn="ctr"/>
                      <a:r>
                        <a:rPr lang="en-US" sz="1200" dirty="0"/>
                        <a:t>$150</a:t>
                      </a:r>
                    </a:p>
                  </a:txBody>
                  <a:tcPr/>
                </a:tc>
                <a:extLst>
                  <a:ext uri="{0D108BD9-81ED-4DB2-BD59-A6C34878D82A}">
                    <a16:rowId xmlns:a16="http://schemas.microsoft.com/office/drawing/2014/main" val="3955978051"/>
                  </a:ext>
                </a:extLst>
              </a:tr>
              <a:tr h="274320">
                <a:tc>
                  <a:txBody>
                    <a:bodyPr/>
                    <a:lstStyle/>
                    <a:p>
                      <a:r>
                        <a:rPr lang="en-US" sz="1200" dirty="0"/>
                        <a:t>Risk Assessment</a:t>
                      </a:r>
                    </a:p>
                  </a:txBody>
                  <a:tcPr/>
                </a:tc>
                <a:tc>
                  <a:txBody>
                    <a:bodyPr/>
                    <a:lstStyle/>
                    <a:p>
                      <a:pPr algn="ctr"/>
                      <a:r>
                        <a:rPr lang="en-US" sz="1200" dirty="0"/>
                        <a:t>2500</a:t>
                      </a:r>
                    </a:p>
                  </a:txBody>
                  <a:tcPr/>
                </a:tc>
                <a:tc>
                  <a:txBody>
                    <a:bodyPr/>
                    <a:lstStyle/>
                    <a:p>
                      <a:pPr algn="ctr"/>
                      <a:r>
                        <a:rPr lang="en-US" sz="1200" dirty="0"/>
                        <a:t>$250</a:t>
                      </a:r>
                    </a:p>
                  </a:txBody>
                  <a:tcPr/>
                </a:tc>
                <a:extLst>
                  <a:ext uri="{0D108BD9-81ED-4DB2-BD59-A6C34878D82A}">
                    <a16:rowId xmlns:a16="http://schemas.microsoft.com/office/drawing/2014/main" val="3996728773"/>
                  </a:ext>
                </a:extLst>
              </a:tr>
              <a:tr h="274320">
                <a:tc>
                  <a:txBody>
                    <a:bodyPr/>
                    <a:lstStyle/>
                    <a:p>
                      <a:r>
                        <a:rPr lang="en-US" sz="1200" dirty="0"/>
                        <a:t>Childhood Immunizations </a:t>
                      </a:r>
                    </a:p>
                  </a:txBody>
                  <a:tcPr/>
                </a:tc>
                <a:tc>
                  <a:txBody>
                    <a:bodyPr/>
                    <a:lstStyle/>
                    <a:p>
                      <a:pPr algn="ctr"/>
                      <a:r>
                        <a:rPr lang="en-US" sz="1200" dirty="0"/>
                        <a:t>250</a:t>
                      </a:r>
                    </a:p>
                  </a:txBody>
                  <a:tcPr/>
                </a:tc>
                <a:tc>
                  <a:txBody>
                    <a:bodyPr/>
                    <a:lstStyle/>
                    <a:p>
                      <a:pPr algn="ctr"/>
                      <a:r>
                        <a:rPr lang="en-US" sz="1200" dirty="0"/>
                        <a:t>$25</a:t>
                      </a:r>
                    </a:p>
                  </a:txBody>
                  <a:tcPr/>
                </a:tc>
                <a:extLst>
                  <a:ext uri="{0D108BD9-81ED-4DB2-BD59-A6C34878D82A}">
                    <a16:rowId xmlns:a16="http://schemas.microsoft.com/office/drawing/2014/main" val="2473690957"/>
                  </a:ext>
                </a:extLst>
              </a:tr>
              <a:tr h="274320">
                <a:tc>
                  <a:txBody>
                    <a:bodyPr/>
                    <a:lstStyle/>
                    <a:p>
                      <a:r>
                        <a:rPr lang="en-US" sz="1200" dirty="0"/>
                        <a:t>Vision Screening</a:t>
                      </a:r>
                    </a:p>
                  </a:txBody>
                  <a:tcPr/>
                </a:tc>
                <a:tc>
                  <a:txBody>
                    <a:bodyPr/>
                    <a:lstStyle/>
                    <a:p>
                      <a:pPr algn="ctr"/>
                      <a:r>
                        <a:rPr lang="en-US" sz="1200" dirty="0"/>
                        <a:t>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$25</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115594036"/>
                  </a:ext>
                </a:extLst>
              </a:tr>
              <a:tr h="274320">
                <a:tc>
                  <a:txBody>
                    <a:bodyPr/>
                    <a:lstStyle/>
                    <a:p>
                      <a:r>
                        <a:rPr lang="en-US" sz="1200" dirty="0"/>
                        <a:t>Cervical Cancer Screening </a:t>
                      </a:r>
                    </a:p>
                  </a:txBody>
                  <a:tcPr/>
                </a:tc>
                <a:tc>
                  <a:txBody>
                    <a:bodyPr/>
                    <a:lstStyle/>
                    <a:p>
                      <a:pPr algn="ctr"/>
                      <a:r>
                        <a:rPr lang="en-US" sz="1200" dirty="0"/>
                        <a:t>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$25</a:t>
                      </a:r>
                    </a:p>
                  </a:txBody>
                  <a:tcPr/>
                </a:tc>
                <a:extLst>
                  <a:ext uri="{0D108BD9-81ED-4DB2-BD59-A6C34878D82A}">
                    <a16:rowId xmlns:a16="http://schemas.microsoft.com/office/drawing/2014/main" val="721008972"/>
                  </a:ext>
                </a:extLst>
              </a:tr>
              <a:tr h="274320">
                <a:tc>
                  <a:txBody>
                    <a:bodyPr/>
                    <a:lstStyle/>
                    <a:p>
                      <a:r>
                        <a:rPr lang="en-US" sz="1200" dirty="0"/>
                        <a:t>Breast Cancer Screening</a:t>
                      </a:r>
                    </a:p>
                  </a:txBody>
                  <a:tcPr/>
                </a:tc>
                <a:tc>
                  <a:txBody>
                    <a:bodyPr/>
                    <a:lstStyle/>
                    <a:p>
                      <a:pPr algn="ctr"/>
                      <a:r>
                        <a:rPr lang="en-US" sz="1200" dirty="0"/>
                        <a:t>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$25</a:t>
                      </a:r>
                    </a:p>
                  </a:txBody>
                  <a:tcPr/>
                </a:tc>
                <a:extLst>
                  <a:ext uri="{0D108BD9-81ED-4DB2-BD59-A6C34878D82A}">
                    <a16:rowId xmlns:a16="http://schemas.microsoft.com/office/drawing/2014/main" val="751193220"/>
                  </a:ext>
                </a:extLst>
              </a:tr>
              <a:tr h="274320">
                <a:tc>
                  <a:txBody>
                    <a:bodyPr/>
                    <a:lstStyle/>
                    <a:p>
                      <a:r>
                        <a:rPr lang="en-US" sz="1200" dirty="0"/>
                        <a:t>Cholesterol Screening</a:t>
                      </a:r>
                    </a:p>
                  </a:txBody>
                  <a:tcPr/>
                </a:tc>
                <a:tc>
                  <a:txBody>
                    <a:bodyPr/>
                    <a:lstStyle/>
                    <a:p>
                      <a:pPr algn="ctr"/>
                      <a:r>
                        <a:rPr lang="en-US" sz="1200" dirty="0"/>
                        <a:t>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$25</a:t>
                      </a:r>
                    </a:p>
                  </a:txBody>
                  <a:tcPr/>
                </a:tc>
                <a:extLst>
                  <a:ext uri="{0D108BD9-81ED-4DB2-BD59-A6C34878D82A}">
                    <a16:rowId xmlns:a16="http://schemas.microsoft.com/office/drawing/2014/main" val="2674762753"/>
                  </a:ext>
                </a:extLst>
              </a:tr>
              <a:tr h="274320">
                <a:tc>
                  <a:txBody>
                    <a:bodyPr/>
                    <a:lstStyle/>
                    <a:p>
                      <a:r>
                        <a:rPr lang="en-US" sz="1200" dirty="0"/>
                        <a:t>Colorectal Cancer Screening* </a:t>
                      </a:r>
                    </a:p>
                  </a:txBody>
                  <a:tcPr/>
                </a:tc>
                <a:tc>
                  <a:txBody>
                    <a:bodyPr/>
                    <a:lstStyle/>
                    <a:p>
                      <a:pPr algn="ctr"/>
                      <a:r>
                        <a:rPr lang="en-US" sz="1200" dirty="0"/>
                        <a:t>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$25</a:t>
                      </a:r>
                    </a:p>
                  </a:txBody>
                  <a:tcPr/>
                </a:tc>
                <a:extLst>
                  <a:ext uri="{0D108BD9-81ED-4DB2-BD59-A6C34878D82A}">
                    <a16:rowId xmlns:a16="http://schemas.microsoft.com/office/drawing/2014/main" val="1594552543"/>
                  </a:ext>
                </a:extLst>
              </a:tr>
              <a:tr h="274320">
                <a:tc>
                  <a:txBody>
                    <a:bodyPr/>
                    <a:lstStyle/>
                    <a:p>
                      <a:r>
                        <a:rPr lang="en-US" sz="1200" dirty="0"/>
                        <a:t>Launch Challenge (Includes Mini-Screener)</a:t>
                      </a:r>
                    </a:p>
                  </a:txBody>
                  <a:tcPr/>
                </a:tc>
                <a:tc>
                  <a:txBody>
                    <a:bodyPr/>
                    <a:lstStyle/>
                    <a:p>
                      <a:pPr algn="ctr"/>
                      <a:r>
                        <a:rPr lang="en-US" sz="1200" dirty="0"/>
                        <a:t>750</a:t>
                      </a:r>
                    </a:p>
                  </a:txBody>
                  <a:tcPr/>
                </a:tc>
                <a:tc>
                  <a:txBody>
                    <a:bodyPr/>
                    <a:lstStyle/>
                    <a:p>
                      <a:pPr algn="ctr"/>
                      <a:r>
                        <a:rPr lang="en-US" sz="1200" dirty="0"/>
                        <a:t>$75</a:t>
                      </a:r>
                    </a:p>
                  </a:txBody>
                  <a:tcPr/>
                </a:tc>
                <a:extLst>
                  <a:ext uri="{0D108BD9-81ED-4DB2-BD59-A6C34878D82A}">
                    <a16:rowId xmlns:a16="http://schemas.microsoft.com/office/drawing/2014/main" val="3391811721"/>
                  </a:ext>
                </a:extLst>
              </a:tr>
              <a:tr h="274320">
                <a:tc>
                  <a:txBody>
                    <a:bodyPr/>
                    <a:lstStyle/>
                    <a:p>
                      <a:r>
                        <a:rPr lang="en-US" sz="1200" dirty="0"/>
                        <a:t>Q1 Challenge</a:t>
                      </a:r>
                    </a:p>
                  </a:txBody>
                  <a:tcPr/>
                </a:tc>
                <a:tc>
                  <a:txBody>
                    <a:bodyPr/>
                    <a:lstStyle/>
                    <a:p>
                      <a:pPr algn="ctr"/>
                      <a:r>
                        <a:rPr lang="en-US" sz="1200" dirty="0"/>
                        <a:t>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$25</a:t>
                      </a:r>
                    </a:p>
                  </a:txBody>
                  <a:tcPr/>
                </a:tc>
                <a:extLst>
                  <a:ext uri="{0D108BD9-81ED-4DB2-BD59-A6C34878D82A}">
                    <a16:rowId xmlns:a16="http://schemas.microsoft.com/office/drawing/2014/main" val="4001134412"/>
                  </a:ext>
                </a:extLst>
              </a:tr>
              <a:tr h="274320">
                <a:tc>
                  <a:txBody>
                    <a:bodyPr/>
                    <a:lstStyle/>
                    <a:p>
                      <a:r>
                        <a:rPr lang="en-US" sz="1200" dirty="0"/>
                        <a:t>Q2 Challenge </a:t>
                      </a:r>
                    </a:p>
                  </a:txBody>
                  <a:tcPr/>
                </a:tc>
                <a:tc>
                  <a:txBody>
                    <a:bodyPr/>
                    <a:lstStyle/>
                    <a:p>
                      <a:pPr algn="ctr"/>
                      <a:r>
                        <a:rPr lang="en-US" sz="1200" dirty="0"/>
                        <a:t>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$25</a:t>
                      </a:r>
                    </a:p>
                  </a:txBody>
                  <a:tcPr/>
                </a:tc>
                <a:extLst>
                  <a:ext uri="{0D108BD9-81ED-4DB2-BD59-A6C34878D82A}">
                    <a16:rowId xmlns:a16="http://schemas.microsoft.com/office/drawing/2014/main" val="446765309"/>
                  </a:ext>
                </a:extLst>
              </a:tr>
              <a:tr h="274320">
                <a:tc>
                  <a:txBody>
                    <a:bodyPr/>
                    <a:lstStyle/>
                    <a:p>
                      <a:r>
                        <a:rPr lang="en-US" sz="1200" dirty="0"/>
                        <a:t>Q3 Challenge</a:t>
                      </a:r>
                    </a:p>
                  </a:txBody>
                  <a:tcPr/>
                </a:tc>
                <a:tc>
                  <a:txBody>
                    <a:bodyPr/>
                    <a:lstStyle/>
                    <a:p>
                      <a:pPr algn="ctr"/>
                      <a:r>
                        <a:rPr lang="en-US" sz="1200" dirty="0"/>
                        <a:t>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$25</a:t>
                      </a:r>
                    </a:p>
                  </a:txBody>
                  <a:tcPr/>
                </a:tc>
                <a:extLst>
                  <a:ext uri="{0D108BD9-81ED-4DB2-BD59-A6C34878D82A}">
                    <a16:rowId xmlns:a16="http://schemas.microsoft.com/office/drawing/2014/main" val="2650883968"/>
                  </a:ext>
                </a:extLst>
              </a:tr>
              <a:tr h="274320">
                <a:tc>
                  <a:txBody>
                    <a:bodyPr/>
                    <a:lstStyle/>
                    <a:p>
                      <a:r>
                        <a:rPr lang="en-US" sz="1200" dirty="0"/>
                        <a:t>Q4 Challenge (Pre-Open Enrollment)</a:t>
                      </a:r>
                    </a:p>
                  </a:txBody>
                  <a:tcPr/>
                </a:tc>
                <a:tc>
                  <a:txBody>
                    <a:bodyPr/>
                    <a:lstStyle/>
                    <a:p>
                      <a:pPr algn="ctr"/>
                      <a:r>
                        <a:rPr lang="en-US" sz="1200" dirty="0"/>
                        <a:t>200</a:t>
                      </a:r>
                    </a:p>
                  </a:txBody>
                  <a:tcPr/>
                </a:tc>
                <a:tc>
                  <a:txBody>
                    <a:bodyPr/>
                    <a:lstStyle/>
                    <a:p>
                      <a:pPr algn="ctr"/>
                      <a:r>
                        <a:rPr lang="en-US" sz="1200" dirty="0"/>
                        <a:t>$20</a:t>
                      </a:r>
                    </a:p>
                  </a:txBody>
                  <a:tcPr/>
                </a:tc>
                <a:extLst>
                  <a:ext uri="{0D108BD9-81ED-4DB2-BD59-A6C34878D82A}">
                    <a16:rowId xmlns:a16="http://schemas.microsoft.com/office/drawing/2014/main" val="850153961"/>
                  </a:ext>
                </a:extLst>
              </a:tr>
              <a:tr h="274320">
                <a:tc>
                  <a:txBody>
                    <a:bodyPr/>
                    <a:lstStyle/>
                    <a:p>
                      <a:r>
                        <a:rPr lang="en-US" sz="1200" dirty="0"/>
                        <a:t>Power-Ups (Weekly)</a:t>
                      </a:r>
                    </a:p>
                  </a:txBody>
                  <a:tcPr/>
                </a:tc>
                <a:tc>
                  <a:txBody>
                    <a:bodyPr/>
                    <a:lstStyle/>
                    <a:p>
                      <a:pPr algn="ctr"/>
                      <a:r>
                        <a:rPr lang="en-US" sz="1200" dirty="0"/>
                        <a:t>520</a:t>
                      </a:r>
                    </a:p>
                  </a:txBody>
                  <a:tcPr/>
                </a:tc>
                <a:tc>
                  <a:txBody>
                    <a:bodyPr/>
                    <a:lstStyle/>
                    <a:p>
                      <a:pPr algn="ctr"/>
                      <a:r>
                        <a:rPr lang="en-US" sz="1200" dirty="0"/>
                        <a:t>$52</a:t>
                      </a:r>
                    </a:p>
                  </a:txBody>
                  <a:tcPr/>
                </a:tc>
                <a:extLst>
                  <a:ext uri="{0D108BD9-81ED-4DB2-BD59-A6C34878D82A}">
                    <a16:rowId xmlns:a16="http://schemas.microsoft.com/office/drawing/2014/main" val="4165901331"/>
                  </a:ext>
                </a:extLst>
              </a:tr>
            </a:tbl>
          </a:graphicData>
        </a:graphic>
      </p:graphicFrame>
      <p:sp>
        <p:nvSpPr>
          <p:cNvPr id="10" name="TextBox 9">
            <a:extLst>
              <a:ext uri="{FF2B5EF4-FFF2-40B4-BE49-F238E27FC236}">
                <a16:creationId xmlns:a16="http://schemas.microsoft.com/office/drawing/2014/main" id="{7BB42DEE-7FBC-43C6-A20A-6D02BC97285E}"/>
              </a:ext>
            </a:extLst>
          </p:cNvPr>
          <p:cNvSpPr txBox="1"/>
          <p:nvPr/>
        </p:nvSpPr>
        <p:spPr>
          <a:xfrm>
            <a:off x="300318" y="1049359"/>
            <a:ext cx="5791200" cy="5786199"/>
          </a:xfrm>
          <a:prstGeom prst="rect">
            <a:avLst/>
          </a:prstGeom>
          <a:noFill/>
        </p:spPr>
        <p:txBody>
          <a:bodyPr wrap="square" rtlCol="0">
            <a:spAutoFit/>
          </a:bodyPr>
          <a:lstStyle/>
          <a:p>
            <a:r>
              <a:rPr lang="en-US" dirty="0"/>
              <a:t>Members will continue to have the opportunity to earn up to $500 or 5,000 points in rewards to be redeemed at the Rewards store online or used towards healthcare related costs or monthly bills. </a:t>
            </a:r>
          </a:p>
          <a:p>
            <a:endParaRPr lang="en-US" sz="1400" dirty="0"/>
          </a:p>
          <a:p>
            <a:r>
              <a:rPr lang="en-US" dirty="0"/>
              <a:t>Challenge and Power-Ups content is still under development.</a:t>
            </a:r>
          </a:p>
          <a:p>
            <a:endParaRPr lang="en-US" sz="1400" dirty="0"/>
          </a:p>
          <a:p>
            <a:r>
              <a:rPr lang="en-US" b="1" dirty="0">
                <a:solidFill>
                  <a:schemeClr val="accent4"/>
                </a:solidFill>
              </a:rPr>
              <a:t>What is a Challenge?</a:t>
            </a:r>
          </a:p>
          <a:p>
            <a:r>
              <a:rPr lang="en-US" sz="1600" b="0" i="0" dirty="0">
                <a:solidFill>
                  <a:srgbClr val="000000"/>
                </a:solidFill>
                <a:effectLst/>
              </a:rPr>
              <a:t>These are activities that are available on the My Health Pays</a:t>
            </a:r>
            <a:r>
              <a:rPr lang="en-US" sz="1600" b="0" i="0" baseline="30000" dirty="0">
                <a:solidFill>
                  <a:srgbClr val="000000"/>
                </a:solidFill>
                <a:effectLst/>
              </a:rPr>
              <a:t>®</a:t>
            </a:r>
            <a:r>
              <a:rPr lang="en-US" sz="1600" b="0" i="0" dirty="0">
                <a:solidFill>
                  <a:srgbClr val="000000"/>
                </a:solidFill>
                <a:effectLst/>
              </a:rPr>
              <a:t> portal. Challenges help you set and reach certain goals at your own pace. Example: track spending habits </a:t>
            </a:r>
            <a:r>
              <a:rPr lang="en-US" sz="1600" dirty="0">
                <a:solidFill>
                  <a:srgbClr val="000000"/>
                </a:solidFill>
              </a:rPr>
              <a:t>and </a:t>
            </a:r>
            <a:r>
              <a:rPr lang="en-US" sz="1600" b="0" i="0" dirty="0">
                <a:solidFill>
                  <a:srgbClr val="000000"/>
                </a:solidFill>
                <a:effectLst/>
              </a:rPr>
              <a:t>increase savings to promote debt reduction. </a:t>
            </a:r>
          </a:p>
          <a:p>
            <a:endParaRPr lang="en-US" sz="1400" dirty="0"/>
          </a:p>
          <a:p>
            <a:r>
              <a:rPr lang="en-US" b="1" dirty="0">
                <a:solidFill>
                  <a:schemeClr val="accent4"/>
                </a:solidFill>
              </a:rPr>
              <a:t>What is a Power-Up?</a:t>
            </a:r>
          </a:p>
          <a:p>
            <a:pPr algn="l"/>
            <a:r>
              <a:rPr lang="en-US" sz="1600" b="0" i="0" dirty="0">
                <a:solidFill>
                  <a:srgbClr val="000000"/>
                </a:solidFill>
                <a:effectLst/>
              </a:rPr>
              <a:t>These are activities that are available on the My Health Pays</a:t>
            </a:r>
            <a:r>
              <a:rPr lang="en-US" sz="1600" b="0" i="0" baseline="30000" dirty="0">
                <a:solidFill>
                  <a:srgbClr val="000000"/>
                </a:solidFill>
                <a:effectLst/>
              </a:rPr>
              <a:t>®</a:t>
            </a:r>
            <a:r>
              <a:rPr lang="en-US" sz="1600" b="0" i="0" dirty="0">
                <a:solidFill>
                  <a:srgbClr val="000000"/>
                </a:solidFill>
                <a:effectLst/>
              </a:rPr>
              <a:t> portal. Power-Ups are quick activities you can do in a shorter amount of time. Example: watch an educational video or read an article on topics such as reducing debt or being kind to yourself. </a:t>
            </a:r>
          </a:p>
          <a:p>
            <a:endParaRPr lang="en-US" b="1" dirty="0">
              <a:solidFill>
                <a:schemeClr val="accent4"/>
              </a:solidFill>
            </a:endParaRPr>
          </a:p>
          <a:p>
            <a:endParaRPr lang="en-US" dirty="0"/>
          </a:p>
        </p:txBody>
      </p:sp>
      <p:sp>
        <p:nvSpPr>
          <p:cNvPr id="3" name="TextBox 2">
            <a:extLst>
              <a:ext uri="{FF2B5EF4-FFF2-40B4-BE49-F238E27FC236}">
                <a16:creationId xmlns:a16="http://schemas.microsoft.com/office/drawing/2014/main" id="{9FD27F31-DBEA-D73A-0DA1-5291C2EF23FD}"/>
              </a:ext>
            </a:extLst>
          </p:cNvPr>
          <p:cNvSpPr txBox="1"/>
          <p:nvPr/>
        </p:nvSpPr>
        <p:spPr>
          <a:xfrm>
            <a:off x="5979459" y="6030726"/>
            <a:ext cx="5562600" cy="261610"/>
          </a:xfrm>
          <a:prstGeom prst="rect">
            <a:avLst/>
          </a:prstGeom>
          <a:noFill/>
        </p:spPr>
        <p:txBody>
          <a:bodyPr wrap="square" rtlCol="0">
            <a:spAutoFit/>
          </a:bodyPr>
          <a:lstStyle/>
          <a:p>
            <a:r>
              <a:rPr lang="en-US" sz="1050" b="1" i="1" dirty="0"/>
              <a:t>*replaced Prostate Cancer Screening in 2023</a:t>
            </a:r>
          </a:p>
        </p:txBody>
      </p:sp>
      <p:sp>
        <p:nvSpPr>
          <p:cNvPr id="12" name="Title 3">
            <a:extLst>
              <a:ext uri="{FF2B5EF4-FFF2-40B4-BE49-F238E27FC236}">
                <a16:creationId xmlns:a16="http://schemas.microsoft.com/office/drawing/2014/main" id="{619A452D-75B6-6F95-DFE0-CAB3CC62E9C8}"/>
              </a:ext>
            </a:extLst>
          </p:cNvPr>
          <p:cNvSpPr>
            <a:spLocks noGrp="1"/>
          </p:cNvSpPr>
          <p:nvPr>
            <p:ph type="title"/>
          </p:nvPr>
        </p:nvSpPr>
        <p:spPr>
          <a:xfrm>
            <a:off x="279400" y="278307"/>
            <a:ext cx="10287000" cy="685800"/>
          </a:xfrm>
        </p:spPr>
        <p:txBody>
          <a:bodyPr/>
          <a:lstStyle/>
          <a:p>
            <a:r>
              <a:rPr lang="en-US" sz="3600" b="1" dirty="0">
                <a:solidFill>
                  <a:schemeClr val="tx1"/>
                </a:solidFill>
                <a:effectLst>
                  <a:outerShdw blurRad="38100" dist="38100" dir="2700000" algn="tl">
                    <a:srgbClr val="000000">
                      <a:alpha val="43137"/>
                    </a:srgbClr>
                  </a:outerShdw>
                </a:effectLst>
              </a:rPr>
              <a:t>2024 My Health Pays</a:t>
            </a:r>
            <a:r>
              <a:rPr lang="en-US" sz="3600" b="1" baseline="30000" dirty="0">
                <a:solidFill>
                  <a:schemeClr val="tx1"/>
                </a:solidFill>
                <a:effectLst>
                  <a:outerShdw blurRad="38100" dist="38100" dir="2700000" algn="tl">
                    <a:srgbClr val="000000">
                      <a:alpha val="43137"/>
                    </a:srgbClr>
                  </a:outerShdw>
                </a:effectLst>
              </a:rPr>
              <a:t>®  </a:t>
            </a:r>
            <a:r>
              <a:rPr lang="en-US" sz="3600" b="1" dirty="0">
                <a:solidFill>
                  <a:schemeClr val="tx1"/>
                </a:solidFill>
                <a:effectLst>
                  <a:outerShdw blurRad="38100" dist="38100" dir="2700000" algn="tl">
                    <a:srgbClr val="000000">
                      <a:alpha val="43137"/>
                    </a:srgbClr>
                  </a:outerShdw>
                </a:effectLst>
              </a:rPr>
              <a:t>Member Incentives</a:t>
            </a:r>
          </a:p>
        </p:txBody>
      </p:sp>
    </p:spTree>
    <p:extLst>
      <p:ext uri="{BB962C8B-B14F-4D97-AF65-F5344CB8AC3E}">
        <p14:creationId xmlns:p14="http://schemas.microsoft.com/office/powerpoint/2010/main" val="284943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2E33E8C-8B96-4B83-B3F8-34746F05F345}"/>
              </a:ext>
            </a:extLst>
          </p:cNvPr>
          <p:cNvGraphicFramePr>
            <a:graphicFrameLocks noGrp="1"/>
          </p:cNvGraphicFramePr>
          <p:nvPr>
            <p:ph idx="1"/>
            <p:extLst>
              <p:ext uri="{D42A27DB-BD31-4B8C-83A1-F6EECF244321}">
                <p14:modId xmlns:p14="http://schemas.microsoft.com/office/powerpoint/2010/main" val="321953249"/>
              </p:ext>
            </p:extLst>
          </p:nvPr>
        </p:nvGraphicFramePr>
        <p:xfrm>
          <a:off x="585494" y="2300496"/>
          <a:ext cx="11012047" cy="3381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2F0F75E-A2EF-4F4E-9F87-BA67F9929C79}"/>
              </a:ext>
            </a:extLst>
          </p:cNvPr>
          <p:cNvSpPr txBox="1"/>
          <p:nvPr/>
        </p:nvSpPr>
        <p:spPr>
          <a:xfrm>
            <a:off x="261071" y="1230049"/>
            <a:ext cx="11727729" cy="830997"/>
          </a:xfrm>
          <a:prstGeom prst="rect">
            <a:avLst/>
          </a:prstGeom>
          <a:noFill/>
        </p:spPr>
        <p:txBody>
          <a:bodyPr wrap="square" rtlCol="0">
            <a:spAutoFit/>
          </a:bodyPr>
          <a:lstStyle/>
          <a:p>
            <a:r>
              <a:rPr lang="en-US" sz="2400" dirty="0"/>
              <a:t>Providers are incentivized for engaging with members and addressing chronic conditions and quality gaps through existing programs. </a:t>
            </a:r>
          </a:p>
        </p:txBody>
      </p:sp>
      <p:sp>
        <p:nvSpPr>
          <p:cNvPr id="9" name="Title 8">
            <a:extLst>
              <a:ext uri="{FF2B5EF4-FFF2-40B4-BE49-F238E27FC236}">
                <a16:creationId xmlns:a16="http://schemas.microsoft.com/office/drawing/2014/main" id="{20E80275-7472-4498-822E-9AFF8EF6FD15}"/>
              </a:ext>
            </a:extLst>
          </p:cNvPr>
          <p:cNvSpPr>
            <a:spLocks noGrp="1"/>
          </p:cNvSpPr>
          <p:nvPr>
            <p:ph type="title"/>
          </p:nvPr>
        </p:nvSpPr>
        <p:spPr>
          <a:xfrm>
            <a:off x="261071" y="381000"/>
            <a:ext cx="7620000" cy="609599"/>
          </a:xfrm>
        </p:spPr>
        <p:txBody>
          <a:bodyPr/>
          <a:lstStyle/>
          <a:p>
            <a:r>
              <a:rPr lang="en-US" sz="3600" b="1" dirty="0">
                <a:solidFill>
                  <a:schemeClr val="tx1"/>
                </a:solidFill>
                <a:effectLst>
                  <a:outerShdw blurRad="38100" dist="38100" dir="2700000" algn="tl">
                    <a:srgbClr val="000000">
                      <a:alpha val="43137"/>
                    </a:srgbClr>
                  </a:outerShdw>
                </a:effectLst>
              </a:rPr>
              <a:t>2024 Provider Incentives</a:t>
            </a:r>
            <a:endParaRPr lang="en-US" sz="3600" dirty="0">
              <a:solidFill>
                <a:schemeClr val="tx1"/>
              </a:solidFill>
            </a:endParaRPr>
          </a:p>
        </p:txBody>
      </p:sp>
      <p:sp>
        <p:nvSpPr>
          <p:cNvPr id="2" name="Slide Number Placeholder 1">
            <a:extLst>
              <a:ext uri="{FF2B5EF4-FFF2-40B4-BE49-F238E27FC236}">
                <a16:creationId xmlns:a16="http://schemas.microsoft.com/office/drawing/2014/main" id="{00C139CE-C5CA-4DAC-A08E-9C407ABB67FE}"/>
              </a:ext>
            </a:extLst>
          </p:cNvPr>
          <p:cNvSpPr>
            <a:spLocks noGrp="1"/>
          </p:cNvSpPr>
          <p:nvPr>
            <p:ph type="sldNum" sz="quarter" idx="4"/>
          </p:nvPr>
        </p:nvSpPr>
        <p:spPr/>
        <p:txBody>
          <a:bodyPr/>
          <a:lstStyle/>
          <a:p>
            <a:pPr>
              <a:defRPr/>
            </a:pPr>
            <a:fld id="{838EFADD-6813-489E-8FB7-11BBF2FF54E3}" type="slidenum">
              <a:rPr lang="en-US" smtClean="0"/>
              <a:pPr>
                <a:defRPr/>
              </a:pPr>
              <a:t>7</a:t>
            </a:fld>
            <a:endParaRPr lang="en-US" dirty="0"/>
          </a:p>
        </p:txBody>
      </p:sp>
    </p:spTree>
    <p:extLst>
      <p:ext uri="{BB962C8B-B14F-4D97-AF65-F5344CB8AC3E}">
        <p14:creationId xmlns:p14="http://schemas.microsoft.com/office/powerpoint/2010/main" val="426527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885B37-6A36-4C6F-B8F8-943A9D7F4267}"/>
              </a:ext>
            </a:extLst>
          </p:cNvPr>
          <p:cNvSpPr>
            <a:spLocks noGrp="1"/>
          </p:cNvSpPr>
          <p:nvPr>
            <p:ph idx="1"/>
          </p:nvPr>
        </p:nvSpPr>
        <p:spPr>
          <a:xfrm>
            <a:off x="762000" y="1295400"/>
            <a:ext cx="11074400" cy="4571999"/>
          </a:xfrm>
        </p:spPr>
        <p:txBody>
          <a:bodyPr/>
          <a:lstStyle/>
          <a:p>
            <a:r>
              <a:rPr lang="en-US" sz="2800" dirty="0">
                <a:solidFill>
                  <a:schemeClr val="tx1"/>
                </a:solidFill>
              </a:rPr>
              <a:t>Workforce Development Board Partnership</a:t>
            </a:r>
          </a:p>
          <a:p>
            <a:pPr lvl="1"/>
            <a:r>
              <a:rPr lang="en-US" sz="1600" dirty="0"/>
              <a:t>Will continue a partnership with the Little Rock Workforce Development Board to attend resource/health fairs to connect job seekers with employers in key business sectors and promote advancement of local and regional economy. The resource/health fairs feature community organizations and the use of incentives to encourage attendance</a:t>
            </a:r>
          </a:p>
          <a:p>
            <a:pPr lvl="1"/>
            <a:endParaRPr lang="en-US" sz="1600" b="1" dirty="0">
              <a:solidFill>
                <a:schemeClr val="tx1"/>
              </a:solidFill>
              <a:effectLst>
                <a:outerShdw blurRad="38100" dist="38100" dir="2700000" algn="tl">
                  <a:srgbClr val="000000">
                    <a:alpha val="43137"/>
                  </a:srgbClr>
                </a:outerShdw>
              </a:effectLst>
            </a:endParaRPr>
          </a:p>
          <a:p>
            <a:r>
              <a:rPr lang="en-US" sz="2800" dirty="0">
                <a:solidFill>
                  <a:schemeClr val="tx1"/>
                </a:solidFill>
              </a:rPr>
              <a:t>Start Smart for Your Baby</a:t>
            </a:r>
            <a:r>
              <a:rPr lang="en-US" sz="2800" baseline="30000" dirty="0">
                <a:solidFill>
                  <a:schemeClr val="tx1"/>
                </a:solidFill>
              </a:rPr>
              <a:t> </a:t>
            </a:r>
            <a:r>
              <a:rPr lang="en-US" sz="2800" dirty="0">
                <a:solidFill>
                  <a:schemeClr val="tx1"/>
                </a:solidFill>
              </a:rPr>
              <a:t>(SSFB) </a:t>
            </a:r>
          </a:p>
          <a:p>
            <a:pPr lvl="1"/>
            <a:r>
              <a:rPr lang="en-US" sz="1600" dirty="0"/>
              <a:t>Specialized case management program for pregnant moms that focuses on reduction of low birthweight and preterm births.  The SSFB program incorporates case management, care coordination, disease management and health education.  </a:t>
            </a:r>
          </a:p>
          <a:p>
            <a:pPr lvl="1"/>
            <a:endParaRPr lang="en-US" sz="1600" b="1" dirty="0">
              <a:solidFill>
                <a:schemeClr val="tx1"/>
              </a:solidFill>
              <a:effectLst>
                <a:outerShdw blurRad="38100" dist="38100" dir="2700000" algn="tl">
                  <a:srgbClr val="000000">
                    <a:alpha val="43137"/>
                  </a:srgbClr>
                </a:outerShdw>
              </a:effectLst>
            </a:endParaRPr>
          </a:p>
          <a:p>
            <a:r>
              <a:rPr lang="en-US" sz="2800" dirty="0">
                <a:solidFill>
                  <a:schemeClr val="tx1"/>
                </a:solidFill>
              </a:rPr>
              <a:t>Community Baby Showers</a:t>
            </a:r>
          </a:p>
          <a:p>
            <a:pPr lvl="1"/>
            <a:r>
              <a:rPr lang="en-US" sz="1600" dirty="0">
                <a:solidFill>
                  <a:schemeClr val="tx1"/>
                </a:solidFill>
              </a:rPr>
              <a:t>Baby Showers offer educational sessions and health and safety opportunities to assist members as they prepare for their upcoming delivery.</a:t>
            </a:r>
          </a:p>
          <a:p>
            <a:endParaRPr lang="en-US" sz="2400" dirty="0"/>
          </a:p>
        </p:txBody>
      </p:sp>
      <p:sp>
        <p:nvSpPr>
          <p:cNvPr id="4" name="Title 3">
            <a:extLst>
              <a:ext uri="{FF2B5EF4-FFF2-40B4-BE49-F238E27FC236}">
                <a16:creationId xmlns:a16="http://schemas.microsoft.com/office/drawing/2014/main" id="{AE4DD7BB-B79A-F6B4-A959-9E3457CDD023}"/>
              </a:ext>
            </a:extLst>
          </p:cNvPr>
          <p:cNvSpPr>
            <a:spLocks noGrp="1"/>
          </p:cNvSpPr>
          <p:nvPr>
            <p:ph type="title"/>
          </p:nvPr>
        </p:nvSpPr>
        <p:spPr>
          <a:xfrm>
            <a:off x="508000" y="404092"/>
            <a:ext cx="8864600" cy="609599"/>
          </a:xfrm>
        </p:spPr>
        <p:txBody>
          <a:bodyPr/>
          <a:lstStyle/>
          <a:p>
            <a:r>
              <a:rPr lang="en-US" sz="3600" b="1" dirty="0">
                <a:solidFill>
                  <a:schemeClr val="tx1"/>
                </a:solidFill>
                <a:effectLst>
                  <a:outerShdw blurRad="38100" dist="38100" dir="2700000" algn="tl">
                    <a:srgbClr val="000000">
                      <a:alpha val="43137"/>
                    </a:srgbClr>
                  </a:outerShdw>
                </a:effectLst>
              </a:rPr>
              <a:t>2024 Continuance of Existing Programs</a:t>
            </a:r>
          </a:p>
        </p:txBody>
      </p:sp>
      <p:sp>
        <p:nvSpPr>
          <p:cNvPr id="3" name="Slide Number Placeholder 2">
            <a:extLst>
              <a:ext uri="{FF2B5EF4-FFF2-40B4-BE49-F238E27FC236}">
                <a16:creationId xmlns:a16="http://schemas.microsoft.com/office/drawing/2014/main" id="{A86FC6E5-F7A5-7BDB-CB42-68C829D477AC}"/>
              </a:ext>
            </a:extLst>
          </p:cNvPr>
          <p:cNvSpPr>
            <a:spLocks noGrp="1"/>
          </p:cNvSpPr>
          <p:nvPr>
            <p:ph type="sldNum" sz="quarter" idx="4"/>
          </p:nvPr>
        </p:nvSpPr>
        <p:spPr/>
        <p:txBody>
          <a:bodyPr/>
          <a:lstStyle/>
          <a:p>
            <a:pPr>
              <a:defRPr/>
            </a:pPr>
            <a:fld id="{838EFADD-6813-489E-8FB7-11BBF2FF54E3}" type="slidenum">
              <a:rPr lang="en-US" smtClean="0"/>
              <a:t>8</a:t>
            </a:fld>
            <a:endParaRPr lang="en-US" dirty="0"/>
          </a:p>
        </p:txBody>
      </p:sp>
    </p:spTree>
    <p:extLst>
      <p:ext uri="{BB962C8B-B14F-4D97-AF65-F5344CB8AC3E}">
        <p14:creationId xmlns:p14="http://schemas.microsoft.com/office/powerpoint/2010/main" val="128387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885B37-6A36-4C6F-B8F8-943A9D7F4267}"/>
              </a:ext>
            </a:extLst>
          </p:cNvPr>
          <p:cNvSpPr>
            <a:spLocks noGrp="1"/>
          </p:cNvSpPr>
          <p:nvPr>
            <p:ph idx="1"/>
          </p:nvPr>
        </p:nvSpPr>
        <p:spPr>
          <a:xfrm>
            <a:off x="558800" y="1295400"/>
            <a:ext cx="11074400" cy="4571999"/>
          </a:xfrm>
        </p:spPr>
        <p:txBody>
          <a:bodyPr/>
          <a:lstStyle/>
          <a:p>
            <a:r>
              <a:rPr lang="en-US" sz="2800" dirty="0">
                <a:solidFill>
                  <a:schemeClr val="tx1"/>
                </a:solidFill>
              </a:rPr>
              <a:t>HALO Program</a:t>
            </a:r>
          </a:p>
          <a:p>
            <a:pPr lvl="1"/>
            <a:r>
              <a:rPr lang="en-US" sz="1600" dirty="0">
                <a:solidFill>
                  <a:schemeClr val="tx1"/>
                </a:solidFill>
              </a:rPr>
              <a:t>The program is a multi-modal, evidence-based program that supports members at risk for substance misuse and substance use disorder, providing interventions across the prevention through recovery continuum. </a:t>
            </a:r>
          </a:p>
          <a:p>
            <a:pPr marL="457200" lvl="1" indent="0">
              <a:buNone/>
            </a:pPr>
            <a:endParaRPr lang="en-US" sz="1600" dirty="0">
              <a:solidFill>
                <a:schemeClr val="tx1"/>
              </a:solidFill>
            </a:endParaRPr>
          </a:p>
          <a:p>
            <a:r>
              <a:rPr lang="en-US" sz="2800" dirty="0">
                <a:solidFill>
                  <a:schemeClr val="tx1"/>
                </a:solidFill>
              </a:rPr>
              <a:t>In-Home Assessments</a:t>
            </a:r>
          </a:p>
          <a:p>
            <a:pPr lvl="1"/>
            <a:r>
              <a:rPr lang="en-US" sz="1600" dirty="0">
                <a:solidFill>
                  <a:schemeClr val="tx1"/>
                </a:solidFill>
              </a:rPr>
              <a:t>The Rural communities face unique health care challenges. Arkansas Health &amp; Wellness utilizes In-Home Assessments (IHA) for members who reside in rural areas.  Through the in-home assessments, clinicians can identify and address open gaps in care.</a:t>
            </a:r>
          </a:p>
          <a:p>
            <a:pPr marL="457200" lvl="1" indent="0">
              <a:buNone/>
            </a:pPr>
            <a:endParaRPr lang="en-US" sz="1600" dirty="0"/>
          </a:p>
          <a:p>
            <a:r>
              <a:rPr lang="en-US" sz="2800" dirty="0">
                <a:solidFill>
                  <a:schemeClr val="tx1"/>
                </a:solidFill>
              </a:rPr>
              <a:t>Pharmacy Lock-In Program</a:t>
            </a:r>
          </a:p>
          <a:p>
            <a:pPr lvl="1"/>
            <a:r>
              <a:rPr lang="en-US" sz="1600" dirty="0">
                <a:solidFill>
                  <a:schemeClr val="tx1"/>
                </a:solidFill>
                <a:latin typeface="+mn-lt"/>
                <a:ea typeface="Calibri" panose="020F0502020204030204" pitchFamily="34" charset="0"/>
                <a:cs typeface="Times New Roman" panose="02020603050405020304" pitchFamily="18" charset="0"/>
              </a:rPr>
              <a:t>Arkansas Health &amp; Wellness utilizes the Pharmacy Lock-In Program </a:t>
            </a:r>
            <a:r>
              <a:rPr lang="en-US" sz="1600" dirty="0">
                <a:solidFill>
                  <a:schemeClr val="tx1"/>
                </a:solidFill>
                <a:effectLst/>
                <a:latin typeface="+mn-lt"/>
                <a:ea typeface="Calibri" panose="020F0502020204030204" pitchFamily="34" charset="0"/>
                <a:cs typeface="Times New Roman" panose="02020603050405020304" pitchFamily="18" charset="0"/>
              </a:rPr>
              <a:t>to detect and prevent abuse of the pharmacy benefit as well as identify members who have significant safety concerns. Members meeting criteria are locked into one pharmacy for one year and are sent a letter indicating the pharmacy and effective date of the lock-in. Members locked in for certain criteria are referred for Case Management support.</a:t>
            </a:r>
            <a:endParaRPr lang="en-US" sz="1600" dirty="0">
              <a:solidFill>
                <a:schemeClr val="tx1"/>
              </a:solidFill>
            </a:endParaRPr>
          </a:p>
          <a:p>
            <a:pPr marL="457200" lvl="1" indent="0">
              <a:buNone/>
            </a:pPr>
            <a:endParaRPr lang="en-US" sz="16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p>
        </p:txBody>
      </p:sp>
      <p:sp>
        <p:nvSpPr>
          <p:cNvPr id="4" name="Title 3">
            <a:extLst>
              <a:ext uri="{FF2B5EF4-FFF2-40B4-BE49-F238E27FC236}">
                <a16:creationId xmlns:a16="http://schemas.microsoft.com/office/drawing/2014/main" id="{AE4DD7BB-B79A-F6B4-A959-9E3457CDD023}"/>
              </a:ext>
            </a:extLst>
          </p:cNvPr>
          <p:cNvSpPr>
            <a:spLocks noGrp="1"/>
          </p:cNvSpPr>
          <p:nvPr>
            <p:ph type="title"/>
          </p:nvPr>
        </p:nvSpPr>
        <p:spPr>
          <a:xfrm>
            <a:off x="508000" y="404092"/>
            <a:ext cx="8864600" cy="609599"/>
          </a:xfrm>
        </p:spPr>
        <p:txBody>
          <a:bodyPr/>
          <a:lstStyle/>
          <a:p>
            <a:r>
              <a:rPr lang="en-US" sz="3600" b="1" dirty="0">
                <a:solidFill>
                  <a:schemeClr val="tx1"/>
                </a:solidFill>
                <a:effectLst>
                  <a:outerShdw blurRad="38100" dist="38100" dir="2700000" algn="tl">
                    <a:srgbClr val="000000">
                      <a:alpha val="43137"/>
                    </a:srgbClr>
                  </a:outerShdw>
                </a:effectLst>
              </a:rPr>
              <a:t>2024 Continuance of Existing Programs</a:t>
            </a:r>
          </a:p>
        </p:txBody>
      </p:sp>
      <p:sp>
        <p:nvSpPr>
          <p:cNvPr id="3" name="Slide Number Placeholder 2">
            <a:extLst>
              <a:ext uri="{FF2B5EF4-FFF2-40B4-BE49-F238E27FC236}">
                <a16:creationId xmlns:a16="http://schemas.microsoft.com/office/drawing/2014/main" id="{A86FC6E5-F7A5-7BDB-CB42-68C829D477AC}"/>
              </a:ext>
            </a:extLst>
          </p:cNvPr>
          <p:cNvSpPr>
            <a:spLocks noGrp="1"/>
          </p:cNvSpPr>
          <p:nvPr>
            <p:ph type="sldNum" sz="quarter" idx="4"/>
          </p:nvPr>
        </p:nvSpPr>
        <p:spPr/>
        <p:txBody>
          <a:bodyPr/>
          <a:lstStyle/>
          <a:p>
            <a:pPr>
              <a:defRPr/>
            </a:pPr>
            <a:fld id="{838EFADD-6813-489E-8FB7-11BBF2FF54E3}" type="slidenum">
              <a:rPr lang="en-US" smtClean="0"/>
              <a:t>9</a:t>
            </a:fld>
            <a:endParaRPr lang="en-US" dirty="0"/>
          </a:p>
        </p:txBody>
      </p:sp>
    </p:spTree>
    <p:extLst>
      <p:ext uri="{BB962C8B-B14F-4D97-AF65-F5344CB8AC3E}">
        <p14:creationId xmlns:p14="http://schemas.microsoft.com/office/powerpoint/2010/main" val="27495040"/>
      </p:ext>
    </p:extLst>
  </p:cSld>
  <p:clrMapOvr>
    <a:masterClrMapping/>
  </p:clrMapOvr>
</p:sld>
</file>

<file path=ppt/theme/theme1.xml><?xml version="1.0" encoding="utf-8"?>
<a:theme xmlns:a="http://schemas.openxmlformats.org/drawingml/2006/main" name="Office Theme">
  <a:themeElements>
    <a:clrScheme name="Centene Health Plan Palette">
      <a:dk1>
        <a:sysClr val="windowText" lastClr="000000"/>
      </a:dk1>
      <a:lt1>
        <a:sysClr val="window" lastClr="FFFFFF"/>
      </a:lt1>
      <a:dk2>
        <a:srgbClr val="000000"/>
      </a:dk2>
      <a:lt2>
        <a:srgbClr val="FFFFFF"/>
      </a:lt2>
      <a:accent1>
        <a:srgbClr val="F58220"/>
      </a:accent1>
      <a:accent2>
        <a:srgbClr val="6E6E6E"/>
      </a:accent2>
      <a:accent3>
        <a:srgbClr val="AAC81E"/>
      </a:accent3>
      <a:accent4>
        <a:srgbClr val="A8005B"/>
      </a:accent4>
      <a:accent5>
        <a:srgbClr val="00B9E7"/>
      </a:accent5>
      <a:accent6>
        <a:srgbClr val="FDB913"/>
      </a:accent6>
      <a:hlink>
        <a:srgbClr val="F58220"/>
      </a:hlink>
      <a:folHlink>
        <a:srgbClr val="6E6E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22050</TotalTime>
  <Words>1068</Words>
  <Application>Microsoft Office PowerPoint</Application>
  <PresentationFormat>Widescreen</PresentationFormat>
  <Paragraphs>143</Paragraphs>
  <Slides>10</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Courier New</vt:lpstr>
      <vt:lpstr>Office Theme</vt:lpstr>
      <vt:lpstr>Custom Design</vt:lpstr>
      <vt:lpstr>2024 ARHOME Strategic Plan</vt:lpstr>
      <vt:lpstr>ARHOME Program Goals</vt:lpstr>
      <vt:lpstr>ARHOME 2024 Strategic Plan </vt:lpstr>
      <vt:lpstr>2024 Continuance of Existing Programs</vt:lpstr>
      <vt:lpstr>2024 My Health Pays®  Member Incentives</vt:lpstr>
      <vt:lpstr>2024 My Health Pays®  Member Incentives</vt:lpstr>
      <vt:lpstr>2024 Provider Incentives</vt:lpstr>
      <vt:lpstr>2024 Continuance of Existing Programs</vt:lpstr>
      <vt:lpstr>2024 Continuance of Existing Programs</vt:lpstr>
      <vt:lpstr>2024 New Program Implementations</vt:lpstr>
    </vt:vector>
  </TitlesOfParts>
  <Company>Centene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Hagan</dc:creator>
  <cp:lastModifiedBy>Kimberley A. Suggs</cp:lastModifiedBy>
  <cp:revision>108</cp:revision>
  <dcterms:created xsi:type="dcterms:W3CDTF">2012-09-20T18:39:02Z</dcterms:created>
  <dcterms:modified xsi:type="dcterms:W3CDTF">2023-12-11T03:52:29Z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776955-85f6-4fec-9553-96dd3e0373c4_Enabled">
    <vt:lpwstr>true</vt:lpwstr>
  </property>
  <property fmtid="{D5CDD505-2E9C-101B-9397-08002B2CF9AE}" pid="3" name="MSIP_Label_5a776955-85f6-4fec-9553-96dd3e0373c4_SetDate">
    <vt:lpwstr>2022-09-09T16:44:54Z</vt:lpwstr>
  </property>
  <property fmtid="{D5CDD505-2E9C-101B-9397-08002B2CF9AE}" pid="4" name="MSIP_Label_5a776955-85f6-4fec-9553-96dd3e0373c4_Method">
    <vt:lpwstr>Standard</vt:lpwstr>
  </property>
  <property fmtid="{D5CDD505-2E9C-101B-9397-08002B2CF9AE}" pid="5" name="MSIP_Label_5a776955-85f6-4fec-9553-96dd3e0373c4_Name">
    <vt:lpwstr>Confidential</vt:lpwstr>
  </property>
  <property fmtid="{D5CDD505-2E9C-101B-9397-08002B2CF9AE}" pid="6" name="MSIP_Label_5a776955-85f6-4fec-9553-96dd3e0373c4_SiteId">
    <vt:lpwstr>f45ccc07-e57e-4d15-bf6f-f6cbccd2d395</vt:lpwstr>
  </property>
  <property fmtid="{D5CDD505-2E9C-101B-9397-08002B2CF9AE}" pid="7" name="MSIP_Label_5a776955-85f6-4fec-9553-96dd3e0373c4_ActionId">
    <vt:lpwstr>eea7825b-81a3-4102-8c4d-4969742ce696</vt:lpwstr>
  </property>
  <property fmtid="{D5CDD505-2E9C-101B-9397-08002B2CF9AE}" pid="8" name="MSIP_Label_5a776955-85f6-4fec-9553-96dd3e0373c4_ContentBits">
    <vt:lpwstr>0</vt:lpwstr>
  </property>
</Properties>
</file>